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8"/>
  </p:notesMasterIdLst>
  <p:handoutMasterIdLst>
    <p:handoutMasterId r:id="rId29"/>
  </p:handoutMasterIdLst>
  <p:sldIdLst>
    <p:sldId id="256" r:id="rId2"/>
    <p:sldId id="320" r:id="rId3"/>
    <p:sldId id="284" r:id="rId4"/>
    <p:sldId id="289" r:id="rId5"/>
    <p:sldId id="323" r:id="rId6"/>
    <p:sldId id="330" r:id="rId7"/>
    <p:sldId id="324" r:id="rId8"/>
    <p:sldId id="286" r:id="rId9"/>
    <p:sldId id="325" r:id="rId10"/>
    <p:sldId id="331" r:id="rId11"/>
    <p:sldId id="332" r:id="rId12"/>
    <p:sldId id="333" r:id="rId13"/>
    <p:sldId id="334" r:id="rId14"/>
    <p:sldId id="337" r:id="rId15"/>
    <p:sldId id="342" r:id="rId16"/>
    <p:sldId id="336" r:id="rId17"/>
    <p:sldId id="338" r:id="rId18"/>
    <p:sldId id="339" r:id="rId19"/>
    <p:sldId id="341" r:id="rId20"/>
    <p:sldId id="340" r:id="rId21"/>
    <p:sldId id="287" r:id="rId22"/>
    <p:sldId id="300" r:id="rId23"/>
    <p:sldId id="312" r:id="rId24"/>
    <p:sldId id="329" r:id="rId25"/>
    <p:sldId id="315" r:id="rId26"/>
    <p:sldId id="31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8FC"/>
    <a:srgbClr val="FFE6CC"/>
    <a:srgbClr val="FFF2CC"/>
    <a:srgbClr val="FFFF00"/>
    <a:srgbClr val="02409A"/>
    <a:srgbClr val="F6AB00"/>
    <a:srgbClr val="6B2D0B"/>
    <a:srgbClr val="587558"/>
    <a:srgbClr val="FFCC00"/>
    <a:srgbClr val="3C3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6413" autoAdjust="0"/>
  </p:normalViewPr>
  <p:slideViewPr>
    <p:cSldViewPr snapToGrid="0">
      <p:cViewPr varScale="1">
        <p:scale>
          <a:sx n="120" d="100"/>
          <a:sy n="120" d="100"/>
        </p:scale>
        <p:origin x="1694" y="91"/>
      </p:cViewPr>
      <p:guideLst>
        <p:guide orient="horz" pos="22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93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70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792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802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346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12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857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49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638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318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01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296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238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894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b="1" dirty="0">
              <a:solidFill>
                <a:srgbClr val="0240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193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852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multi-hop </a:t>
            </a:r>
            <a:r>
              <a:rPr lang="zh-CN" altLang="en-US"/>
              <a:t>对于伪装行为的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6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熟悉基本的方法、和术语</a:t>
            </a:r>
            <a:endParaRPr lang="en-US" altLang="zh-CN" dirty="0"/>
          </a:p>
          <a:p>
            <a:r>
              <a:rPr lang="zh-CN" altLang="en-US" dirty="0"/>
              <a:t>讲场景、创新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026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91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57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9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8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60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11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4C263487-D52B-448D-863D-67C476B3B095}"/>
              </a:ext>
            </a:extLst>
          </p:cNvPr>
          <p:cNvSpPr/>
          <p:nvPr userDrawn="1"/>
        </p:nvSpPr>
        <p:spPr>
          <a:xfrm>
            <a:off x="628650" y="1923011"/>
            <a:ext cx="7886700" cy="2234930"/>
          </a:xfrm>
          <a:prstGeom prst="rect">
            <a:avLst/>
          </a:prstGeom>
          <a:noFill/>
          <a:ln w="25400" cap="flat" cmpd="sng">
            <a:solidFill>
              <a:srgbClr val="0240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84E1BF-8717-47B5-8EB4-980271E843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16536"/>
            <a:ext cx="1676189" cy="532800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3036282" y="64134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628650" y="64134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2022/7/8</a:t>
            </a:fld>
            <a:endParaRPr lang="zh-CN" altLang="en-US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294406"/>
      </p:ext>
    </p:extLst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C726B1-2A9F-4267-A5C8-C5B6C30181AC}"/>
              </a:ext>
            </a:extLst>
          </p:cNvPr>
          <p:cNvGrpSpPr/>
          <p:nvPr userDrawn="1"/>
        </p:nvGrpSpPr>
        <p:grpSpPr>
          <a:xfrm>
            <a:off x="162000" y="172128"/>
            <a:ext cx="8820000" cy="6167075"/>
            <a:chOff x="162000" y="172128"/>
            <a:chExt cx="8820000" cy="61670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B3780AF-97D7-41F5-92BD-C6B3372F345E}"/>
                </a:ext>
              </a:extLst>
            </p:cNvPr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9" name="Google Shape;10;p2">
                <a:extLst>
                  <a:ext uri="{FF2B5EF4-FFF2-40B4-BE49-F238E27FC236}">
                    <a16:creationId xmlns:a16="http://schemas.microsoft.com/office/drawing/2014/main" id="{611AA018-E6B6-45C7-A586-EB07C420C28F}"/>
                  </a:ext>
                </a:extLst>
              </p:cNvPr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F466CA-25D4-473A-83E5-8C3212A5EB1C}"/>
                  </a:ext>
                </a:extLst>
              </p:cNvPr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2409A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Google Shape;835;p34">
              <a:extLst>
                <a:ext uri="{FF2B5EF4-FFF2-40B4-BE49-F238E27FC236}">
                  <a16:creationId xmlns:a16="http://schemas.microsoft.com/office/drawing/2014/main" id="{1BB9BB11-D260-4656-B01B-D7BCD2E268E7}"/>
                </a:ext>
              </a:extLst>
            </p:cNvPr>
            <p:cNvGrpSpPr/>
            <p:nvPr userDrawn="1"/>
          </p:nvGrpSpPr>
          <p:grpSpPr>
            <a:xfrm>
              <a:off x="199071" y="297017"/>
              <a:ext cx="196346" cy="282999"/>
              <a:chOff x="5083925" y="2066350"/>
              <a:chExt cx="28825" cy="41550"/>
            </a:xfrm>
          </p:grpSpPr>
          <p:sp>
            <p:nvSpPr>
              <p:cNvPr id="18" name="Google Shape;836;p34">
                <a:extLst>
                  <a:ext uri="{FF2B5EF4-FFF2-40B4-BE49-F238E27FC236}">
                    <a16:creationId xmlns:a16="http://schemas.microsoft.com/office/drawing/2014/main" id="{554CA59C-2E17-444E-A0E3-35F7F8B4B9C2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37;p34">
                <a:extLst>
                  <a:ext uri="{FF2B5EF4-FFF2-40B4-BE49-F238E27FC236}">
                    <a16:creationId xmlns:a16="http://schemas.microsoft.com/office/drawing/2014/main" id="{FBA697B4-CDA7-4D9E-96BB-283CE572F984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3B55EE9-DF14-4C41-8B43-AC8DC1E4FE11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" t="-1" r="68184" b="524"/>
            <a:stretch/>
          </p:blipFill>
          <p:spPr>
            <a:xfrm>
              <a:off x="8404974" y="202608"/>
              <a:ext cx="5328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205053"/>
      </p:ext>
    </p:extLst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3466" y="3866329"/>
            <a:ext cx="2390210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7430" y="3866329"/>
            <a:ext cx="2326247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455870" y="3167418"/>
            <a:ext cx="122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1793578" y="3708165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1793578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907430" y="469320"/>
            <a:ext cx="23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31435" y="1165514"/>
            <a:ext cx="2326247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95977" y="1165515"/>
            <a:ext cx="2326247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5189425" y="469320"/>
            <a:ext cx="188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5854460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6117" y="1164020"/>
            <a:ext cx="2328874" cy="1664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B8BF88-8AE8-4B1D-BC31-3D18E8F3A6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23465" y="4697007"/>
            <a:ext cx="14478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3619BF-2071-496E-AFFB-A468B39B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Southeast University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503B9-57A5-4957-AAF2-C73C2D11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8ACE55-8853-4439-BFD3-D0125642F563}"/>
              </a:ext>
            </a:extLst>
          </p:cNvPr>
          <p:cNvGrpSpPr/>
          <p:nvPr userDrawn="1"/>
        </p:nvGrpSpPr>
        <p:grpSpPr>
          <a:xfrm>
            <a:off x="2406920" y="1481369"/>
            <a:ext cx="4325080" cy="3363240"/>
            <a:chOff x="2406920" y="1481369"/>
            <a:chExt cx="4325080" cy="3363240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A7D019AF-5296-4895-AEF9-765CB778C3C3}"/>
                </a:ext>
              </a:extLst>
            </p:cNvPr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28575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761B00-BC28-4412-B153-6EE3AB9336C5}"/>
                </a:ext>
              </a:extLst>
            </p:cNvPr>
            <p:cNvSpPr/>
            <p:nvPr/>
          </p:nvSpPr>
          <p:spPr>
            <a:xfrm>
              <a:off x="2406920" y="4196609"/>
              <a:ext cx="4325080" cy="648000"/>
            </a:xfrm>
            <a:prstGeom prst="rect">
              <a:avLst/>
            </a:prstGeom>
            <a:solidFill>
              <a:srgbClr val="02409A"/>
            </a:solidFill>
            <a:ln w="254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602270-8804-49D6-B11A-C589864B9DEC}"/>
                </a:ext>
              </a:extLst>
            </p:cNvPr>
            <p:cNvSpPr txBox="1"/>
            <p:nvPr/>
          </p:nvSpPr>
          <p:spPr>
            <a:xfrm>
              <a:off x="3026404" y="2415871"/>
              <a:ext cx="3091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4800" b="1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Thanks</a:t>
              </a:r>
              <a:r>
                <a:rPr lang="zh-CN" altLang="en-US" sz="4800" b="1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！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4C511CD-85C3-45A4-A0D5-81729751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672000" y="3423138"/>
              <a:ext cx="1800000" cy="0"/>
            </a:xfrm>
            <a:prstGeom prst="line">
              <a:avLst/>
            </a:prstGeom>
            <a:ln w="25400" cap="rnd">
              <a:solidFill>
                <a:srgbClr val="3C3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293FF8C0-AF5E-4250-B4CD-A736DC70CE2E}"/>
              </a:ext>
            </a:extLst>
          </p:cNvPr>
          <p:cNvSpPr txBox="1">
            <a:spLocks/>
          </p:cNvSpPr>
          <p:nvPr userDrawn="1"/>
        </p:nvSpPr>
        <p:spPr>
          <a:xfrm>
            <a:off x="3793333" y="4338046"/>
            <a:ext cx="1552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F4333410-66DC-4F20-A8CD-5FC787B9114E}"/>
              </a:ext>
            </a:extLst>
          </p:cNvPr>
          <p:cNvSpPr txBox="1">
            <a:spLocks/>
          </p:cNvSpPr>
          <p:nvPr userDrawn="1"/>
        </p:nvSpPr>
        <p:spPr>
          <a:xfrm>
            <a:off x="628650" y="64134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2022/7/8</a:t>
            </a:fld>
            <a:endParaRPr lang="zh-CN" altLang="en-US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4605788"/>
      </p:ext>
    </p:extLst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2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6" r:id="rId3"/>
    <p:sldLayoutId id="2147483663" r:id="rId4"/>
  </p:sldLayoutIdLst>
  <p:transition>
    <p:cover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25CC5B-58EC-4783-9D8A-09811130BAED}"/>
              </a:ext>
            </a:extLst>
          </p:cNvPr>
          <p:cNvSpPr txBox="1"/>
          <p:nvPr/>
        </p:nvSpPr>
        <p:spPr>
          <a:xfrm>
            <a:off x="3174708" y="4759441"/>
            <a:ext cx="279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4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汇报人：张皓翔</a:t>
            </a:r>
            <a:endParaRPr lang="en-US" altLang="zh-CN" b="1" spc="140" dirty="0">
              <a:solidFill>
                <a:srgbClr val="0240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820DB6-931A-4971-864C-28754D6D6087}"/>
              </a:ext>
            </a:extLst>
          </p:cNvPr>
          <p:cNvSpPr txBox="1"/>
          <p:nvPr/>
        </p:nvSpPr>
        <p:spPr>
          <a:xfrm>
            <a:off x="1849099" y="2190033"/>
            <a:ext cx="5445776" cy="1013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rgbClr val="02409A"/>
                </a:solidFill>
                <a:ea typeface="微软雅黑" panose="020B0503020204020204" pitchFamily="34" charset="-122"/>
              </a:rPr>
              <a:t>Knowledge-driven </a:t>
            </a: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Site Selection</a:t>
            </a:r>
            <a:endParaRPr lang="en-US" altLang="zh-CN" sz="2400" b="1" dirty="0">
              <a:solidFill>
                <a:srgbClr val="02409A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rgbClr val="02409A"/>
                </a:solidFill>
                <a:ea typeface="微软雅黑" panose="020B0503020204020204" pitchFamily="34" charset="-122"/>
              </a:rPr>
              <a:t>via </a:t>
            </a: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Urban Knowledge Graph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FD0401-5B3A-41D0-A03D-752232A06E8D}"/>
              </a:ext>
            </a:extLst>
          </p:cNvPr>
          <p:cNvSpPr txBox="1"/>
          <p:nvPr/>
        </p:nvSpPr>
        <p:spPr>
          <a:xfrm>
            <a:off x="695972" y="3348694"/>
            <a:ext cx="775203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Yu  Liu, </a:t>
            </a:r>
            <a:r>
              <a:rPr lang="en-US" altLang="zh-CN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Jingtao</a:t>
            </a: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  Ding, Yong Li</a:t>
            </a:r>
            <a:r>
              <a:rPr lang="zh-CN" altLang="en-US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 </a:t>
            </a:r>
            <a:endParaRPr lang="en-US" altLang="zh-CN" b="1" i="1" dirty="0">
              <a:solidFill>
                <a:srgbClr val="6B2D0B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8229980"/>
      </p:ext>
    </p:extLst>
  </p:cSld>
  <p:clrMapOvr>
    <a:masterClrMapping/>
  </p:clrMapOvr>
  <p:transition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230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微软雅黑" panose="020B0503020204020204" pitchFamily="34" charset="-122"/>
              </a:rPr>
              <a:t>模型流程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741B2A-0968-2B6C-3444-3596735C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036" y="1562237"/>
            <a:ext cx="5607927" cy="43705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3227DB-49C3-E1DA-7F60-6E9D994B59EE}"/>
              </a:ext>
            </a:extLst>
          </p:cNvPr>
          <p:cNvSpPr txBox="1"/>
          <p:nvPr/>
        </p:nvSpPr>
        <p:spPr>
          <a:xfrm>
            <a:off x="273690" y="2535309"/>
            <a:ext cx="1891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</a:rPr>
              <a:t>、定义</a:t>
            </a:r>
            <a:r>
              <a:rPr lang="en-US" altLang="zh-CN" sz="2000" b="1" dirty="0">
                <a:solidFill>
                  <a:srgbClr val="FF0000"/>
                </a:solidFill>
              </a:rPr>
              <a:t>KG</a:t>
            </a:r>
            <a:r>
              <a:rPr lang="zh-CN" altLang="en-US" sz="2000" b="1" dirty="0">
                <a:solidFill>
                  <a:srgbClr val="FF0000"/>
                </a:solidFill>
              </a:rPr>
              <a:t>模式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D6CD58-3287-7116-29DB-5E1D5237843C}"/>
              </a:ext>
            </a:extLst>
          </p:cNvPr>
          <p:cNvSpPr txBox="1"/>
          <p:nvPr/>
        </p:nvSpPr>
        <p:spPr>
          <a:xfrm>
            <a:off x="3907266" y="4532211"/>
            <a:ext cx="14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</a:rPr>
              <a:t>、预训练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382532-E2D0-9654-9D85-5F87631FCB75}"/>
              </a:ext>
            </a:extLst>
          </p:cNvPr>
          <p:cNvSpPr txBox="1"/>
          <p:nvPr/>
        </p:nvSpPr>
        <p:spPr>
          <a:xfrm>
            <a:off x="6924922" y="3747532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</a:rPr>
              <a:t>、编码（</a:t>
            </a:r>
            <a:r>
              <a:rPr lang="en-US" altLang="zh-CN" sz="2000" b="1" dirty="0">
                <a:solidFill>
                  <a:srgbClr val="FF0000"/>
                </a:solidFill>
              </a:rPr>
              <a:t>GNN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CBBC80-B6EE-8108-2D9A-E5B3965F0C7E}"/>
              </a:ext>
            </a:extLst>
          </p:cNvPr>
          <p:cNvSpPr txBox="1"/>
          <p:nvPr/>
        </p:nvSpPr>
        <p:spPr>
          <a:xfrm>
            <a:off x="273690" y="3692025"/>
            <a:ext cx="1634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</a:rPr>
              <a:t>、实例化</a:t>
            </a:r>
            <a:r>
              <a:rPr lang="en-US" altLang="zh-CN" sz="2000" b="1" dirty="0">
                <a:solidFill>
                  <a:srgbClr val="FF0000"/>
                </a:solidFill>
              </a:rPr>
              <a:t>KG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51AF86D-585D-FBC1-C569-AED13700E835}"/>
              </a:ext>
            </a:extLst>
          </p:cNvPr>
          <p:cNvSpPr txBox="1"/>
          <p:nvPr/>
        </p:nvSpPr>
        <p:spPr>
          <a:xfrm>
            <a:off x="6553649" y="2135199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</a:rPr>
              <a:t>、解码（关系路径）</a:t>
            </a:r>
          </a:p>
        </p:txBody>
      </p:sp>
    </p:spTree>
    <p:extLst>
      <p:ext uri="{BB962C8B-B14F-4D97-AF65-F5344CB8AC3E}">
        <p14:creationId xmlns:p14="http://schemas.microsoft.com/office/powerpoint/2010/main" val="1706956615"/>
      </p:ext>
    </p:extLst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9D73365F-5C2D-3ABC-F2A4-A95529CBE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79" y="1542827"/>
            <a:ext cx="3117277" cy="408012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17327"/>
            <a:ext cx="4464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ea typeface="微软雅黑" panose="020B0503020204020204" pitchFamily="34" charset="-122"/>
              </a:rPr>
              <a:t>、定义</a:t>
            </a:r>
            <a:r>
              <a:rPr lang="en-US" altLang="zh-CN" sz="2400" b="1" dirty="0">
                <a:ea typeface="微软雅黑" panose="020B0503020204020204" pitchFamily="34" charset="-122"/>
              </a:rPr>
              <a:t>schema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FFC175-6772-A210-34E3-CE63B083B735}"/>
              </a:ext>
            </a:extLst>
          </p:cNvPr>
          <p:cNvSpPr txBox="1"/>
          <p:nvPr/>
        </p:nvSpPr>
        <p:spPr>
          <a:xfrm>
            <a:off x="3224377" y="2160209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</a:rPr>
              <a:t>Sub Category Of</a:t>
            </a:r>
            <a:endParaRPr lang="zh-CN" altLang="en-US" sz="1400" b="1" dirty="0">
              <a:solidFill>
                <a:srgbClr val="0070C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45D4B9-7411-0F2A-8EB1-E6781CA9D054}"/>
              </a:ext>
            </a:extLst>
          </p:cNvPr>
          <p:cNvSpPr txBox="1"/>
          <p:nvPr/>
        </p:nvSpPr>
        <p:spPr>
          <a:xfrm>
            <a:off x="6889975" y="2728201"/>
            <a:ext cx="1727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Brand 2(to) Category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A87B71-7E52-D04F-C513-B968C2BB4953}"/>
              </a:ext>
            </a:extLst>
          </p:cNvPr>
          <p:cNvSpPr txBox="1"/>
          <p:nvPr/>
        </p:nvSpPr>
        <p:spPr>
          <a:xfrm>
            <a:off x="3299750" y="2919859"/>
            <a:ext cx="123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</a:rPr>
              <a:t>Related Brand</a:t>
            </a:r>
            <a:endParaRPr lang="zh-CN" altLang="en-US" sz="1400" b="1" dirty="0">
              <a:solidFill>
                <a:srgbClr val="0070C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B1E444-FFCF-B485-F033-6743FC213E9D}"/>
              </a:ext>
            </a:extLst>
          </p:cNvPr>
          <p:cNvSpPr txBox="1"/>
          <p:nvPr/>
        </p:nvSpPr>
        <p:spPr>
          <a:xfrm>
            <a:off x="6980983" y="3404329"/>
            <a:ext cx="844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Brand Of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49EBE2-37A7-0025-266B-E4374D7501CF}"/>
              </a:ext>
            </a:extLst>
          </p:cNvPr>
          <p:cNvSpPr txBox="1"/>
          <p:nvPr/>
        </p:nvSpPr>
        <p:spPr>
          <a:xfrm>
            <a:off x="3510096" y="3368755"/>
            <a:ext cx="109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rgbClr val="0070C0"/>
                </a:solidFill>
              </a:rPr>
              <a:t>CoCheckin</a:t>
            </a:r>
            <a:r>
              <a:rPr lang="en-US" altLang="zh-CN" sz="1400" b="1" dirty="0">
                <a:solidFill>
                  <a:srgbClr val="0070C0"/>
                </a:solidFill>
              </a:rPr>
              <a:t>,</a:t>
            </a:r>
          </a:p>
          <a:p>
            <a:r>
              <a:rPr lang="en-US" altLang="zh-CN" sz="1400" b="1" dirty="0">
                <a:solidFill>
                  <a:srgbClr val="0070C0"/>
                </a:solidFill>
              </a:rPr>
              <a:t>Competitive</a:t>
            </a:r>
            <a:endParaRPr lang="zh-CN" altLang="en-US" sz="1400" b="1" dirty="0">
              <a:solidFill>
                <a:srgbClr val="0070C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22CAD7-B168-3F6E-5D1C-EC2DC1B591DC}"/>
              </a:ext>
            </a:extLst>
          </p:cNvPr>
          <p:cNvSpPr txBox="1"/>
          <p:nvPr/>
        </p:nvSpPr>
        <p:spPr>
          <a:xfrm>
            <a:off x="6847432" y="4089227"/>
            <a:ext cx="9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Belong To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137C228-891E-AE6E-1AF4-AC5DD0FE1690}"/>
              </a:ext>
            </a:extLst>
          </p:cNvPr>
          <p:cNvSpPr txBox="1"/>
          <p:nvPr/>
        </p:nvSpPr>
        <p:spPr>
          <a:xfrm>
            <a:off x="3782522" y="5361339"/>
            <a:ext cx="261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</a:rPr>
              <a:t>Border By,           Near By</a:t>
            </a:r>
          </a:p>
          <a:p>
            <a:r>
              <a:rPr lang="en-US" altLang="zh-CN" sz="1400" b="1" dirty="0">
                <a:solidFill>
                  <a:srgbClr val="0070C0"/>
                </a:solidFill>
              </a:rPr>
              <a:t>Flow Transition, Similar Function</a:t>
            </a:r>
            <a:endParaRPr lang="zh-CN" altLang="en-US" sz="1400" b="1" dirty="0">
              <a:solidFill>
                <a:srgbClr val="0070C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1075529-C568-D773-568B-CA631800D653}"/>
              </a:ext>
            </a:extLst>
          </p:cNvPr>
          <p:cNvSpPr txBox="1"/>
          <p:nvPr/>
        </p:nvSpPr>
        <p:spPr>
          <a:xfrm>
            <a:off x="7246864" y="4470764"/>
            <a:ext cx="873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Locate At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CD62125-9E0E-4655-C131-21AF682A0C3B}"/>
              </a:ext>
            </a:extLst>
          </p:cNvPr>
          <p:cNvSpPr txBox="1"/>
          <p:nvPr/>
        </p:nvSpPr>
        <p:spPr>
          <a:xfrm>
            <a:off x="7448319" y="3133806"/>
            <a:ext cx="1551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POI 2(to) Category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09415CC-707B-0E14-7C3E-16A3BF5FC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56" y="1679986"/>
            <a:ext cx="2575026" cy="38701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3D70EB-178F-EC3B-B488-006B4F6AF80D}"/>
              </a:ext>
            </a:extLst>
          </p:cNvPr>
          <p:cNvSpPr txBox="1"/>
          <p:nvPr/>
        </p:nvSpPr>
        <p:spPr>
          <a:xfrm>
            <a:off x="2810545" y="10705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解决</a:t>
            </a:r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发现知识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r>
              <a:rPr lang="zh-CN" altLang="en-US" b="1" dirty="0">
                <a:solidFill>
                  <a:srgbClr val="FF0000"/>
                </a:solidFill>
              </a:rPr>
              <a:t>挑战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DE788E-57FF-3366-2264-4EF63842FAA3}"/>
              </a:ext>
            </a:extLst>
          </p:cNvPr>
          <p:cNvSpPr txBox="1"/>
          <p:nvPr/>
        </p:nvSpPr>
        <p:spPr>
          <a:xfrm>
            <a:off x="3782522" y="3974516"/>
            <a:ext cx="1228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Open Store At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68360"/>
      </p:ext>
    </p:extLst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DF0499C-30A6-17BE-DD3F-932DDD581F36}"/>
              </a:ext>
            </a:extLst>
          </p:cNvPr>
          <p:cNvSpPr/>
          <p:nvPr/>
        </p:nvSpPr>
        <p:spPr>
          <a:xfrm>
            <a:off x="876693" y="1661909"/>
            <a:ext cx="7108732" cy="1920277"/>
          </a:xfrm>
          <a:prstGeom prst="rect">
            <a:avLst/>
          </a:prstGeom>
          <a:solidFill>
            <a:srgbClr val="DAE8FC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230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ea typeface="微软雅黑" panose="020B0503020204020204" pitchFamily="34" charset="-122"/>
              </a:rPr>
              <a:t>、预训练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6965D8-172E-37BD-E052-7BEB06A98CDB}"/>
              </a:ext>
            </a:extLst>
          </p:cNvPr>
          <p:cNvSpPr txBox="1"/>
          <p:nvPr/>
        </p:nvSpPr>
        <p:spPr>
          <a:xfrm>
            <a:off x="970851" y="2348345"/>
            <a:ext cx="1955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/>
              <a:t>TuckER</a:t>
            </a:r>
            <a:r>
              <a:rPr lang="zh-CN" altLang="en-US" sz="2800" b="1" dirty="0"/>
              <a:t>模型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242F07-936E-F82F-ADE3-62DAA50C6370}"/>
              </a:ext>
            </a:extLst>
          </p:cNvPr>
          <p:cNvSpPr txBox="1"/>
          <p:nvPr/>
        </p:nvSpPr>
        <p:spPr>
          <a:xfrm>
            <a:off x="3272024" y="2206549"/>
            <a:ext cx="4572000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自动化补全技术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预训练阶段，任务不可知（</a:t>
            </a:r>
            <a:r>
              <a:rPr lang="en-US" altLang="zh-CN" dirty="0"/>
              <a:t>task-agnostic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捕捉</a:t>
            </a:r>
            <a:r>
              <a:rPr lang="zh-CN" altLang="en-US" b="1" dirty="0"/>
              <a:t>全局信息</a:t>
            </a:r>
            <a:endParaRPr lang="en-US" altLang="zh-CN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69D84A-6D11-DFA0-C53F-56B43969F3B7}"/>
              </a:ext>
            </a:extLst>
          </p:cNvPr>
          <p:cNvSpPr txBox="1"/>
          <p:nvPr/>
        </p:nvSpPr>
        <p:spPr>
          <a:xfrm>
            <a:off x="980387" y="1661909"/>
            <a:ext cx="3985967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现状：知识图谱中的事实通常</a:t>
            </a:r>
            <a:r>
              <a:rPr lang="zh-CN" altLang="en-US" b="1" dirty="0">
                <a:solidFill>
                  <a:srgbClr val="FF0000"/>
                </a:solidFill>
              </a:rPr>
              <a:t>不完备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9E9B4D2-AC37-5433-F0E9-0091306D99A0}"/>
              </a:ext>
            </a:extLst>
          </p:cNvPr>
          <p:cNvGrpSpPr/>
          <p:nvPr/>
        </p:nvGrpSpPr>
        <p:grpSpPr>
          <a:xfrm>
            <a:off x="876693" y="3917084"/>
            <a:ext cx="7108732" cy="1920277"/>
            <a:chOff x="970555" y="3902305"/>
            <a:chExt cx="7108732" cy="192027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2C60A2E-9ABA-1997-0E0C-5897EB476420}"/>
                </a:ext>
              </a:extLst>
            </p:cNvPr>
            <p:cNvSpPr/>
            <p:nvPr/>
          </p:nvSpPr>
          <p:spPr>
            <a:xfrm>
              <a:off x="970555" y="3902305"/>
              <a:ext cx="7108732" cy="1920277"/>
            </a:xfrm>
            <a:prstGeom prst="rect">
              <a:avLst/>
            </a:prstGeom>
            <a:solidFill>
              <a:srgbClr val="DAE8FC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2E1A9D-17E2-6ED0-0B88-8E54ED2487FF}"/>
                </a:ext>
              </a:extLst>
            </p:cNvPr>
            <p:cNvSpPr txBox="1"/>
            <p:nvPr/>
          </p:nvSpPr>
          <p:spPr>
            <a:xfrm>
              <a:off x="1106887" y="4506662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t-SNE</a:t>
              </a:r>
              <a:r>
                <a:rPr lang="zh-CN" altLang="en-US" sz="2800" b="1" dirty="0"/>
                <a:t>方法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65BAEFA-D2DF-8945-979C-AFE8860EB9B8}"/>
                </a:ext>
              </a:extLst>
            </p:cNvPr>
            <p:cNvSpPr txBox="1"/>
            <p:nvPr/>
          </p:nvSpPr>
          <p:spPr>
            <a:xfrm>
              <a:off x="3272024" y="4446303"/>
              <a:ext cx="4572000" cy="12958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1" i="0" dirty="0">
                  <a:solidFill>
                    <a:srgbClr val="FF0000"/>
                  </a:solidFill>
                  <a:effectLst/>
                  <a:latin typeface="-apple-system"/>
                </a:rPr>
                <a:t>降维方法</a:t>
              </a:r>
              <a:r>
                <a:rPr lang="zh-CN" altLang="en-US" b="0" i="0" dirty="0">
                  <a:solidFill>
                    <a:srgbClr val="121212"/>
                  </a:solidFill>
                  <a:effectLst/>
                  <a:latin typeface="-apple-system"/>
                </a:rPr>
                <a:t>（一般降至</a:t>
              </a:r>
              <a:r>
                <a:rPr lang="en-US" altLang="zh-CN" b="0" i="0" dirty="0">
                  <a:solidFill>
                    <a:srgbClr val="121212"/>
                  </a:solidFill>
                  <a:effectLst/>
                  <a:latin typeface="-apple-system"/>
                </a:rPr>
                <a:t>2</a:t>
              </a:r>
              <a:r>
                <a:rPr lang="zh-CN" altLang="en-US" b="0" i="0" dirty="0">
                  <a:solidFill>
                    <a:srgbClr val="121212"/>
                  </a:solidFill>
                  <a:effectLst/>
                  <a:latin typeface="-apple-system"/>
                </a:rPr>
                <a:t>维）</a:t>
              </a:r>
              <a:endParaRPr lang="en-US" altLang="zh-CN" b="0" i="0" dirty="0">
                <a:solidFill>
                  <a:srgbClr val="121212"/>
                </a:solidFill>
                <a:effectLst/>
                <a:latin typeface="-apple-system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将</a:t>
              </a:r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高维数据可视化</a:t>
              </a: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展示的常用手段</a:t>
              </a:r>
              <a:endParaRPr lang="en-US" altLang="zh-CN" dirty="0">
                <a:solidFill>
                  <a:srgbClr val="121212"/>
                </a:solidFill>
                <a:latin typeface="-apple-system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将随机抽取的</a:t>
              </a:r>
              <a:r>
                <a:rPr lang="en-US" altLang="zh-CN" dirty="0">
                  <a:solidFill>
                    <a:srgbClr val="121212"/>
                  </a:solidFill>
                  <a:latin typeface="-apple-system"/>
                </a:rPr>
                <a:t>1000</a:t>
              </a: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个</a:t>
              </a:r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实体可视化</a:t>
              </a:r>
              <a:endParaRPr lang="zh-CN" altLang="en-US" b="1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11DB4CE-26EF-6389-6CB4-CE9537C6AE6B}"/>
                </a:ext>
              </a:extLst>
            </p:cNvPr>
            <p:cNvSpPr txBox="1"/>
            <p:nvPr/>
          </p:nvSpPr>
          <p:spPr>
            <a:xfrm>
              <a:off x="1064713" y="3938052"/>
              <a:ext cx="3985967" cy="46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问题：补全</a:t>
              </a:r>
              <a:r>
                <a:rPr lang="zh-CN" altLang="en-US" b="1" dirty="0">
                  <a:solidFill>
                    <a:srgbClr val="FF0000"/>
                  </a:solidFill>
                </a:rPr>
                <a:t>是否有效？</a:t>
              </a:r>
              <a:endParaRPr lang="en-US" altLang="zh-CN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101745"/>
      </p:ext>
    </p:extLst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230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ea typeface="微软雅黑" panose="020B0503020204020204" pitchFamily="34" charset="-122"/>
              </a:rPr>
              <a:t>、预训练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92C48F-016C-337A-950F-B044057A2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8" y="1621931"/>
            <a:ext cx="5491238" cy="42154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292B2A0-7CF2-96FB-6BCE-7500BC86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302" y="1621931"/>
            <a:ext cx="1972820" cy="25821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93B625-464A-7C6F-351C-92CAEE5633C7}"/>
              </a:ext>
            </a:extLst>
          </p:cNvPr>
          <p:cNvSpPr txBox="1"/>
          <p:nvPr/>
        </p:nvSpPr>
        <p:spPr>
          <a:xfrm>
            <a:off x="6263538" y="4736382"/>
            <a:ext cx="2550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实体分布在</a:t>
            </a:r>
            <a:r>
              <a:rPr lang="zh-CN" altLang="en-US" b="1" dirty="0"/>
              <a:t>所有域</a:t>
            </a:r>
            <a:r>
              <a:rPr lang="zh-CN" altLang="en-US" dirty="0"/>
              <a:t>中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相同类别 </a:t>
            </a:r>
            <a:r>
              <a:rPr lang="en-US" altLang="zh-CN" dirty="0"/>
              <a:t>– </a:t>
            </a:r>
            <a:r>
              <a:rPr lang="zh-CN" altLang="en-US" dirty="0"/>
              <a:t>聚集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不同类别 </a:t>
            </a:r>
            <a:r>
              <a:rPr lang="en-US" altLang="zh-CN" dirty="0"/>
              <a:t>– </a:t>
            </a:r>
            <a:r>
              <a:rPr lang="zh-CN" altLang="en-US" dirty="0"/>
              <a:t>分开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31FCB7F-EABE-1600-A615-CC69FF0B3AF8}"/>
              </a:ext>
            </a:extLst>
          </p:cNvPr>
          <p:cNvCxnSpPr/>
          <p:nvPr/>
        </p:nvCxnSpPr>
        <p:spPr>
          <a:xfrm>
            <a:off x="5744095" y="1920240"/>
            <a:ext cx="856210" cy="6816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E0C4E01-8C68-F287-12DD-57CD70B2F97C}"/>
              </a:ext>
            </a:extLst>
          </p:cNvPr>
          <p:cNvCxnSpPr/>
          <p:nvPr/>
        </p:nvCxnSpPr>
        <p:spPr>
          <a:xfrm>
            <a:off x="5802284" y="2177935"/>
            <a:ext cx="798021" cy="162098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21E3630-5315-E6E5-4FBF-9058CC634D18}"/>
              </a:ext>
            </a:extLst>
          </p:cNvPr>
          <p:cNvCxnSpPr>
            <a:cxnSpLocks/>
          </p:cNvCxnSpPr>
          <p:nvPr/>
        </p:nvCxnSpPr>
        <p:spPr>
          <a:xfrm>
            <a:off x="5544589" y="2319251"/>
            <a:ext cx="1172095" cy="110974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9634AA6-D4FB-F923-1B4A-EFBB57F7A028}"/>
              </a:ext>
            </a:extLst>
          </p:cNvPr>
          <p:cNvCxnSpPr>
            <a:cxnSpLocks/>
          </p:cNvCxnSpPr>
          <p:nvPr/>
        </p:nvCxnSpPr>
        <p:spPr>
          <a:xfrm flipV="1">
            <a:off x="5802284" y="2244436"/>
            <a:ext cx="798021" cy="4904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FF9F13A-5C94-E8A3-F7A6-399503E027D0}"/>
              </a:ext>
            </a:extLst>
          </p:cNvPr>
          <p:cNvCxnSpPr>
            <a:cxnSpLocks/>
          </p:cNvCxnSpPr>
          <p:nvPr/>
        </p:nvCxnSpPr>
        <p:spPr>
          <a:xfrm flipV="1">
            <a:off x="5868785" y="3000895"/>
            <a:ext cx="731520" cy="9310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364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868287"/>
            <a:ext cx="3602765" cy="105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ea typeface="微软雅黑" panose="020B0503020204020204" pitchFamily="34" charset="-122"/>
              </a:rPr>
              <a:t>GNN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– </a:t>
            </a:r>
            <a:r>
              <a:rPr lang="zh-CN" altLang="en-US" sz="1400" b="1" dirty="0">
                <a:ea typeface="微软雅黑" panose="020B0503020204020204" pitchFamily="34" charset="-122"/>
              </a:rPr>
              <a:t>聚合邻居节点、边的信息</a:t>
            </a:r>
            <a:endParaRPr lang="en-US" altLang="zh-CN" sz="2400" b="1" dirty="0"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ea typeface="微软雅黑" panose="020B0503020204020204" pitchFamily="34" charset="-122"/>
              </a:rPr>
              <a:t>轮迭代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93B625-464A-7C6F-351C-92CAEE5633C7}"/>
              </a:ext>
            </a:extLst>
          </p:cNvPr>
          <p:cNvSpPr txBox="1"/>
          <p:nvPr/>
        </p:nvSpPr>
        <p:spPr>
          <a:xfrm>
            <a:off x="749530" y="4395863"/>
            <a:ext cx="3704860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一个实体 </a:t>
            </a:r>
            <a:r>
              <a:rPr lang="en-US" altLang="zh-CN" dirty="0"/>
              <a:t>– </a:t>
            </a:r>
            <a:r>
              <a:rPr lang="zh-CN" altLang="en-US" dirty="0"/>
              <a:t>多条入边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不同类型入边，对实体影响不同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	</a:t>
            </a:r>
            <a:r>
              <a:rPr lang="zh-CN" altLang="en-US" b="1" dirty="0">
                <a:solidFill>
                  <a:srgbClr val="FF0000"/>
                </a:solidFill>
              </a:rPr>
              <a:t>解决</a:t>
            </a:r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提炼知识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r>
              <a:rPr lang="zh-CN" altLang="en-US" b="1" dirty="0">
                <a:solidFill>
                  <a:srgbClr val="FF0000"/>
                </a:solidFill>
              </a:rPr>
              <a:t>挑战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566AB7-8864-15E2-2D11-B728B5AD2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76"/>
          <a:stretch/>
        </p:blipFill>
        <p:spPr>
          <a:xfrm>
            <a:off x="939385" y="1958836"/>
            <a:ext cx="2455365" cy="23431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3B48B1-49DD-68CD-1F24-9269D9BEE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689" y="1251471"/>
            <a:ext cx="4130849" cy="316772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7A8AC61-50B3-68DE-EE28-90AEABA65EEB}"/>
              </a:ext>
            </a:extLst>
          </p:cNvPr>
          <p:cNvCxnSpPr>
            <a:cxnSpLocks/>
          </p:cNvCxnSpPr>
          <p:nvPr/>
        </p:nvCxnSpPr>
        <p:spPr>
          <a:xfrm flipV="1">
            <a:off x="3886056" y="3863340"/>
            <a:ext cx="373524" cy="97515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BD8768A-6DDB-9657-8947-80C783F72EAA}"/>
              </a:ext>
            </a:extLst>
          </p:cNvPr>
          <p:cNvCxnSpPr>
            <a:cxnSpLocks/>
          </p:cNvCxnSpPr>
          <p:nvPr/>
        </p:nvCxnSpPr>
        <p:spPr>
          <a:xfrm flipV="1">
            <a:off x="3886056" y="4114800"/>
            <a:ext cx="1150235" cy="709353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86C6EC4-B63A-6404-9088-97B71F4D82F4}"/>
              </a:ext>
            </a:extLst>
          </p:cNvPr>
          <p:cNvCxnSpPr>
            <a:cxnSpLocks/>
          </p:cNvCxnSpPr>
          <p:nvPr/>
        </p:nvCxnSpPr>
        <p:spPr>
          <a:xfrm flipV="1">
            <a:off x="3886056" y="4419198"/>
            <a:ext cx="1859424" cy="41930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389AC76E-1FF4-22F6-5A2D-E3B2797E2C42}"/>
              </a:ext>
            </a:extLst>
          </p:cNvPr>
          <p:cNvSpPr/>
          <p:nvPr/>
        </p:nvSpPr>
        <p:spPr>
          <a:xfrm>
            <a:off x="6484620" y="3139440"/>
            <a:ext cx="350520" cy="28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EEC06DA6-C87A-F655-5153-922E8595D6E2}"/>
              </a:ext>
            </a:extLst>
          </p:cNvPr>
          <p:cNvSpPr/>
          <p:nvPr/>
        </p:nvSpPr>
        <p:spPr>
          <a:xfrm>
            <a:off x="6289061" y="4532040"/>
            <a:ext cx="484632" cy="72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C6A6933-821F-D3A8-248C-093B09FA80B6}"/>
              </a:ext>
            </a:extLst>
          </p:cNvPr>
          <p:cNvSpPr txBox="1"/>
          <p:nvPr/>
        </p:nvSpPr>
        <p:spPr>
          <a:xfrm>
            <a:off x="6835140" y="46538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加权求和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01BD919-6349-2251-F9EA-E71FC4917C14}"/>
              </a:ext>
            </a:extLst>
          </p:cNvPr>
          <p:cNvSpPr txBox="1"/>
          <p:nvPr/>
        </p:nvSpPr>
        <p:spPr>
          <a:xfrm>
            <a:off x="5284882" y="5360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完成对实体向量的更新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87B052C-DB20-F93C-FC1D-C673224AD0AF}"/>
              </a:ext>
            </a:extLst>
          </p:cNvPr>
          <p:cNvSpPr txBox="1"/>
          <p:nvPr/>
        </p:nvSpPr>
        <p:spPr>
          <a:xfrm>
            <a:off x="4826759" y="57978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还有关系向量？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65CC7E-EBB3-0ADF-93B6-5B5DA6E29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748" y="5725670"/>
            <a:ext cx="1947878" cy="4924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765ADA7-5044-1808-EC3D-CB5D27763330}"/>
              </a:ext>
            </a:extLst>
          </p:cNvPr>
          <p:cNvSpPr/>
          <p:nvPr/>
        </p:nvSpPr>
        <p:spPr>
          <a:xfrm>
            <a:off x="5707380" y="2849880"/>
            <a:ext cx="350520" cy="28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A029F7-844D-71B9-DA82-6C2A09F9723A}"/>
              </a:ext>
            </a:extLst>
          </p:cNvPr>
          <p:cNvSpPr/>
          <p:nvPr/>
        </p:nvSpPr>
        <p:spPr>
          <a:xfrm>
            <a:off x="4930140" y="2598420"/>
            <a:ext cx="350520" cy="28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515C8AD-3FBB-10C8-E892-6A85047A874E}"/>
              </a:ext>
            </a:extLst>
          </p:cNvPr>
          <p:cNvSpPr/>
          <p:nvPr/>
        </p:nvSpPr>
        <p:spPr>
          <a:xfrm>
            <a:off x="7619238" y="5744055"/>
            <a:ext cx="618675" cy="49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421090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374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ea typeface="微软雅黑" panose="020B0503020204020204" pitchFamily="34" charset="-122"/>
              </a:rPr>
              <a:t>GNN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A274B8-989E-04AC-6181-210C61DC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75" y="1482304"/>
            <a:ext cx="6242050" cy="35946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C8CBCF-6EB8-D264-F1AB-17F18EDED63C}"/>
              </a:ext>
            </a:extLst>
          </p:cNvPr>
          <p:cNvSpPr txBox="1"/>
          <p:nvPr/>
        </p:nvSpPr>
        <p:spPr>
          <a:xfrm>
            <a:off x="4468807" y="5246265"/>
            <a:ext cx="396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有</a:t>
            </a:r>
            <a:r>
              <a:rPr lang="en-US" altLang="zh-CN" sz="1600" b="1" dirty="0"/>
              <a:t>Related Brand</a:t>
            </a:r>
            <a:r>
              <a:rPr lang="zh-CN" altLang="en-US" sz="1600" dirty="0"/>
              <a:t>这种边</a:t>
            </a:r>
            <a:endParaRPr lang="en-US" altLang="zh-CN" sz="1600" dirty="0"/>
          </a:p>
          <a:p>
            <a:r>
              <a:rPr lang="zh-CN" altLang="en-US" sz="1600" dirty="0"/>
              <a:t>所以同类型的</a:t>
            </a:r>
            <a:r>
              <a:rPr lang="en-US" altLang="zh-CN" sz="1600" dirty="0"/>
              <a:t>Brand</a:t>
            </a:r>
            <a:r>
              <a:rPr lang="zh-CN" altLang="en-US" sz="1600" dirty="0"/>
              <a:t>经过处理后相似度提高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8E2174-673A-8EEE-9102-54ABD3FE85DF}"/>
              </a:ext>
            </a:extLst>
          </p:cNvPr>
          <p:cNvSpPr txBox="1"/>
          <p:nvPr/>
        </p:nvSpPr>
        <p:spPr>
          <a:xfrm>
            <a:off x="5632450" y="1112972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GNN</a:t>
            </a:r>
            <a:r>
              <a:rPr lang="zh-CN" altLang="en-US" b="1" dirty="0">
                <a:solidFill>
                  <a:srgbClr val="0070C0"/>
                </a:solidFill>
              </a:rPr>
              <a:t>处理后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D5B80D-7558-05FD-4D58-BD689D17792E}"/>
              </a:ext>
            </a:extLst>
          </p:cNvPr>
          <p:cNvSpPr txBox="1"/>
          <p:nvPr/>
        </p:nvSpPr>
        <p:spPr>
          <a:xfrm>
            <a:off x="2556902" y="1112972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GNN</a:t>
            </a:r>
            <a:r>
              <a:rPr lang="zh-CN" altLang="en-US" b="1" dirty="0">
                <a:solidFill>
                  <a:srgbClr val="0070C0"/>
                </a:solidFill>
              </a:rPr>
              <a:t>处理前</a:t>
            </a:r>
          </a:p>
        </p:txBody>
      </p:sp>
    </p:spTree>
    <p:extLst>
      <p:ext uri="{BB962C8B-B14F-4D97-AF65-F5344CB8AC3E}">
        <p14:creationId xmlns:p14="http://schemas.microsoft.com/office/powerpoint/2010/main" val="3322122063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374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ea typeface="微软雅黑" panose="020B0503020204020204" pitchFamily="34" charset="-122"/>
              </a:rPr>
              <a:t>Relation Path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ea typeface="微软雅黑" panose="020B0503020204020204" pitchFamily="34" charset="-122"/>
              </a:rPr>
              <a:t> 概念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93B625-464A-7C6F-351C-92CAEE5633C7}"/>
              </a:ext>
            </a:extLst>
          </p:cNvPr>
          <p:cNvSpPr txBox="1"/>
          <p:nvPr/>
        </p:nvSpPr>
        <p:spPr>
          <a:xfrm>
            <a:off x="3627868" y="34933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在相似的区域开店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51FBFD-8664-384A-84A1-C91A1B1EBB98}"/>
              </a:ext>
            </a:extLst>
          </p:cNvPr>
          <p:cNvSpPr txBox="1"/>
          <p:nvPr/>
        </p:nvSpPr>
        <p:spPr>
          <a:xfrm>
            <a:off x="6115166" y="1163342"/>
            <a:ext cx="2585258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解决</a:t>
            </a:r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可解释性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r>
              <a:rPr lang="zh-CN" altLang="en-US" b="1" dirty="0">
                <a:solidFill>
                  <a:srgbClr val="FF0000"/>
                </a:solidFill>
              </a:rPr>
              <a:t>挑战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8ED935-4C16-F207-D4ED-AE078543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50" y="2670585"/>
            <a:ext cx="6149294" cy="6810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81757BA-096C-6923-14B9-C4DA71556048}"/>
              </a:ext>
            </a:extLst>
          </p:cNvPr>
          <p:cNvSpPr txBox="1"/>
          <p:nvPr/>
        </p:nvSpPr>
        <p:spPr>
          <a:xfrm>
            <a:off x="2206481" y="2260256"/>
            <a:ext cx="19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Open Store At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2A4F3B-DD9D-B44A-1F3F-A209AE93F584}"/>
              </a:ext>
            </a:extLst>
          </p:cNvPr>
          <p:cNvSpPr txBox="1"/>
          <p:nvPr/>
        </p:nvSpPr>
        <p:spPr>
          <a:xfrm>
            <a:off x="4643531" y="226025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Similar Function</a:t>
            </a:r>
            <a:r>
              <a:rPr lang="zh-CN" altLang="en-US" dirty="0"/>
              <a:t>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3F66B4C-5D08-8599-743F-41761F29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46" y="4524073"/>
            <a:ext cx="6082678" cy="8018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DAADA8D-13B4-C18E-2FCF-7D06E2864B7A}"/>
              </a:ext>
            </a:extLst>
          </p:cNvPr>
          <p:cNvSpPr txBox="1"/>
          <p:nvPr/>
        </p:nvSpPr>
        <p:spPr>
          <a:xfrm>
            <a:off x="2275752" y="4154741"/>
            <a:ext cx="196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Related Brand</a:t>
            </a:r>
            <a:r>
              <a:rPr lang="zh-CN" altLang="en-US" dirty="0"/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38C750-D3E5-A54F-843C-0139152272CF}"/>
              </a:ext>
            </a:extLst>
          </p:cNvPr>
          <p:cNvSpPr txBox="1"/>
          <p:nvPr/>
        </p:nvSpPr>
        <p:spPr>
          <a:xfrm>
            <a:off x="4430685" y="4154741"/>
            <a:ext cx="19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Open Store At</a:t>
            </a:r>
            <a:r>
              <a:rPr lang="zh-CN" altLang="en-US" dirty="0"/>
              <a:t>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218147-C5D3-4CF4-CC44-7F896FBBEB4F}"/>
              </a:ext>
            </a:extLst>
          </p:cNvPr>
          <p:cNvSpPr txBox="1"/>
          <p:nvPr/>
        </p:nvSpPr>
        <p:spPr>
          <a:xfrm>
            <a:off x="2518554" y="532348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学习相似的牌子，看他们在哪些区域开店</a:t>
            </a:r>
          </a:p>
        </p:txBody>
      </p:sp>
    </p:spTree>
    <p:extLst>
      <p:ext uri="{BB962C8B-B14F-4D97-AF65-F5344CB8AC3E}">
        <p14:creationId xmlns:p14="http://schemas.microsoft.com/office/powerpoint/2010/main" val="3251726914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374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ea typeface="微软雅黑" panose="020B0503020204020204" pitchFamily="34" charset="-122"/>
              </a:rPr>
              <a:t>Relation Path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- </a:t>
            </a:r>
            <a:r>
              <a:rPr lang="zh-CN" altLang="en-US" sz="2400" b="1" dirty="0">
                <a:ea typeface="微软雅黑" panose="020B0503020204020204" pitchFamily="34" charset="-122"/>
              </a:rPr>
              <a:t>概念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61179A-403B-A109-E660-0E31CBD6B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0"/>
          <a:stretch/>
        </p:blipFill>
        <p:spPr>
          <a:xfrm>
            <a:off x="1632256" y="1746355"/>
            <a:ext cx="5879487" cy="33652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410D11-5181-1D6C-A645-B098F8BE8DC8}"/>
              </a:ext>
            </a:extLst>
          </p:cNvPr>
          <p:cNvSpPr txBox="1"/>
          <p:nvPr/>
        </p:nvSpPr>
        <p:spPr>
          <a:xfrm>
            <a:off x="1113809" y="5362003"/>
            <a:ext cx="691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规律：</a:t>
            </a:r>
            <a:r>
              <a:rPr lang="en-US" altLang="zh-CN" b="1" dirty="0"/>
              <a:t>Brand </a:t>
            </a:r>
            <a:r>
              <a:rPr lang="en-US" altLang="zh-CN" b="1" dirty="0">
                <a:sym typeface="Wingdings" panose="05000000000000000000" pitchFamily="2" charset="2"/>
              </a:rPr>
              <a:t> …  Region</a:t>
            </a:r>
            <a:r>
              <a:rPr lang="zh-CN" altLang="en-US" b="1" dirty="0">
                <a:sym typeface="Wingdings" panose="05000000000000000000" pitchFamily="2" charset="2"/>
              </a:rPr>
              <a:t>，意为给店铺（</a:t>
            </a:r>
            <a:r>
              <a:rPr lang="en-US" altLang="zh-CN" b="1" dirty="0">
                <a:sym typeface="Wingdings" panose="05000000000000000000" pitchFamily="2" charset="2"/>
              </a:rPr>
              <a:t>Brand</a:t>
            </a:r>
            <a:r>
              <a:rPr lang="zh-CN" altLang="en-US" b="1" dirty="0">
                <a:sym typeface="Wingdings" panose="05000000000000000000" pitchFamily="2" charset="2"/>
              </a:rPr>
              <a:t>）选址（</a:t>
            </a:r>
            <a:r>
              <a:rPr lang="en-US" altLang="zh-CN" b="1" dirty="0">
                <a:sym typeface="Wingdings" panose="05000000000000000000" pitchFamily="2" charset="2"/>
              </a:rPr>
              <a:t>Region</a:t>
            </a:r>
            <a:r>
              <a:rPr lang="zh-CN" altLang="en-US" b="1" dirty="0">
                <a:sym typeface="Wingdings" panose="05000000000000000000" pitchFamily="2" charset="2"/>
              </a:rPr>
              <a:t>）</a:t>
            </a:r>
            <a:endParaRPr lang="zh-CN" altLang="en-US" b="1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58C6155-7446-1D6F-7A80-E22BE42FAB90}"/>
              </a:ext>
            </a:extLst>
          </p:cNvPr>
          <p:cNvCxnSpPr/>
          <p:nvPr/>
        </p:nvCxnSpPr>
        <p:spPr>
          <a:xfrm>
            <a:off x="1113809" y="3505200"/>
            <a:ext cx="691638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098F0B6-9B44-594E-7608-928A7832E6FB}"/>
              </a:ext>
            </a:extLst>
          </p:cNvPr>
          <p:cNvCxnSpPr/>
          <p:nvPr/>
        </p:nvCxnSpPr>
        <p:spPr>
          <a:xfrm>
            <a:off x="1113809" y="4254500"/>
            <a:ext cx="691638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0CA9F5C-21F1-7874-4ABE-8D344789C6E7}"/>
              </a:ext>
            </a:extLst>
          </p:cNvPr>
          <p:cNvSpPr txBox="1"/>
          <p:nvPr/>
        </p:nvSpPr>
        <p:spPr>
          <a:xfrm>
            <a:off x="330200" y="2576553"/>
            <a:ext cx="147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Region-based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B01804-ED75-1F32-9D63-9C6AA7DF8E71}"/>
              </a:ext>
            </a:extLst>
          </p:cNvPr>
          <p:cNvSpPr txBox="1"/>
          <p:nvPr/>
        </p:nvSpPr>
        <p:spPr>
          <a:xfrm>
            <a:off x="330200" y="3634809"/>
            <a:ext cx="138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Brand-based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8027C5-E257-63A2-3979-B17B2B1D4BFC}"/>
              </a:ext>
            </a:extLst>
          </p:cNvPr>
          <p:cNvSpPr txBox="1"/>
          <p:nvPr/>
        </p:nvSpPr>
        <p:spPr>
          <a:xfrm>
            <a:off x="330200" y="443892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Store-based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09795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374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ea typeface="微软雅黑" panose="020B0503020204020204" pitchFamily="34" charset="-122"/>
              </a:rPr>
              <a:t>Relation Path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51FBFD-8664-384A-84A1-C91A1B1EBB98}"/>
              </a:ext>
            </a:extLst>
          </p:cNvPr>
          <p:cNvSpPr txBox="1"/>
          <p:nvPr/>
        </p:nvSpPr>
        <p:spPr>
          <a:xfrm>
            <a:off x="1177405" y="1500793"/>
            <a:ext cx="2410345" cy="1121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对于</a:t>
            </a:r>
            <a:r>
              <a:rPr lang="zh-CN" altLang="en-US" b="1" dirty="0">
                <a:solidFill>
                  <a:srgbClr val="FF0000"/>
                </a:solidFill>
              </a:rPr>
              <a:t>一个</a:t>
            </a:r>
            <a:r>
              <a:rPr lang="en-US" altLang="zh-CN" b="1" dirty="0">
                <a:solidFill>
                  <a:schemeClr val="accent1"/>
                </a:solidFill>
              </a:rPr>
              <a:t>Relation Path</a:t>
            </a:r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刻画为向量：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3115A9-5100-1B7B-E9BF-8761EC827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3" y="2107444"/>
            <a:ext cx="4161905" cy="561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7AE55F-EC5B-6FD9-02A5-6A815A489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3" y="1607723"/>
            <a:ext cx="2495238" cy="5142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593C568-5FA1-3299-C9C6-08D895E4D201}"/>
              </a:ext>
            </a:extLst>
          </p:cNvPr>
          <p:cNvSpPr txBox="1"/>
          <p:nvPr/>
        </p:nvSpPr>
        <p:spPr>
          <a:xfrm>
            <a:off x="7080766" y="2690352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GRU</a:t>
            </a:r>
            <a:r>
              <a:rPr lang="zh-CN" altLang="en-US" sz="1400" dirty="0"/>
              <a:t>的第一个</a:t>
            </a:r>
            <a:endParaRPr lang="en-US" altLang="zh-CN" sz="1400" dirty="0"/>
          </a:p>
          <a:p>
            <a:r>
              <a:rPr lang="zh-CN" altLang="en-US" sz="1400" dirty="0"/>
              <a:t>隐藏状态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193B2A-1D8D-442C-3425-FF973FEF81B7}"/>
              </a:ext>
            </a:extLst>
          </p:cNvPr>
          <p:cNvSpPr txBox="1"/>
          <p:nvPr/>
        </p:nvSpPr>
        <p:spPr>
          <a:xfrm>
            <a:off x="5076288" y="2690352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每个关系的向量表示</a:t>
            </a:r>
            <a:endParaRPr lang="en-US" altLang="zh-CN" sz="1400" dirty="0"/>
          </a:p>
          <a:p>
            <a:r>
              <a:rPr lang="zh-CN" altLang="en-US" sz="1400" dirty="0"/>
              <a:t>（在</a:t>
            </a:r>
            <a:r>
              <a:rPr lang="en-US" altLang="zh-CN" sz="1400" dirty="0"/>
              <a:t>GNN</a:t>
            </a:r>
            <a:r>
              <a:rPr lang="zh-CN" altLang="en-US" sz="1400" dirty="0"/>
              <a:t>里学到的）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2B970C-5C41-2D44-2CD9-418D1CBB6657}"/>
              </a:ext>
            </a:extLst>
          </p:cNvPr>
          <p:cNvSpPr txBox="1"/>
          <p:nvPr/>
        </p:nvSpPr>
        <p:spPr>
          <a:xfrm>
            <a:off x="1177404" y="4006648"/>
            <a:ext cx="6969646" cy="1120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一般会使用</a:t>
            </a:r>
            <a:r>
              <a:rPr lang="zh-CN" altLang="en-US" b="1" dirty="0">
                <a:solidFill>
                  <a:srgbClr val="FF0000"/>
                </a:solidFill>
              </a:rPr>
              <a:t>多个</a:t>
            </a:r>
            <a:r>
              <a:rPr lang="en-US" altLang="zh-CN" b="1" dirty="0">
                <a:solidFill>
                  <a:schemeClr val="accent1"/>
                </a:solidFill>
              </a:rPr>
              <a:t>Relation Path</a:t>
            </a:r>
            <a:r>
              <a:rPr lang="zh-CN" altLang="en-US" b="1" dirty="0">
                <a:solidFill>
                  <a:schemeClr val="accent1"/>
                </a:solidFill>
              </a:rPr>
              <a:t>组成矩阵：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如何决定每个</a:t>
            </a:r>
            <a:r>
              <a:rPr lang="en-US" altLang="zh-CN" b="1" dirty="0">
                <a:solidFill>
                  <a:schemeClr val="accent1"/>
                </a:solidFill>
              </a:rPr>
              <a:t>Path</a:t>
            </a:r>
            <a:r>
              <a:rPr lang="zh-CN" altLang="en-US" b="1" dirty="0">
                <a:solidFill>
                  <a:schemeClr val="accent1"/>
                </a:solidFill>
              </a:rPr>
              <a:t>对某个</a:t>
            </a:r>
            <a:r>
              <a:rPr lang="en-US" altLang="zh-CN" b="1" dirty="0">
                <a:solidFill>
                  <a:schemeClr val="accent1"/>
                </a:solidFill>
              </a:rPr>
              <a:t>Brand</a:t>
            </a:r>
            <a:r>
              <a:rPr lang="zh-CN" altLang="en-US" b="1" dirty="0">
                <a:solidFill>
                  <a:schemeClr val="accent1"/>
                </a:solidFill>
              </a:rPr>
              <a:t>起多少作用？权重 </a:t>
            </a:r>
            <a:r>
              <a:rPr lang="en-US" altLang="zh-CN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 注意力机制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5283DCB-7E14-BAB3-8F3A-C35A77671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780" y="4190772"/>
            <a:ext cx="2628571" cy="476190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A19B9F4-9464-A41F-04EA-03B80B36D4AF}"/>
              </a:ext>
            </a:extLst>
          </p:cNvPr>
          <p:cNvCxnSpPr>
            <a:cxnSpLocks/>
          </p:cNvCxnSpPr>
          <p:nvPr/>
        </p:nvCxnSpPr>
        <p:spPr>
          <a:xfrm>
            <a:off x="1227284" y="3645372"/>
            <a:ext cx="701894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A4A467E-799B-C90A-7323-A1674DFA99BC}"/>
              </a:ext>
            </a:extLst>
          </p:cNvPr>
          <p:cNvSpPr txBox="1"/>
          <p:nvPr/>
        </p:nvSpPr>
        <p:spPr>
          <a:xfrm>
            <a:off x="1177404" y="5231684"/>
            <a:ext cx="720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可以根据权重排名，得出对某个</a:t>
            </a:r>
            <a:r>
              <a:rPr lang="en-US" altLang="zh-CN" dirty="0"/>
              <a:t>Brand</a:t>
            </a:r>
            <a:r>
              <a:rPr lang="zh-CN" altLang="en-US" dirty="0"/>
              <a:t>最重要的</a:t>
            </a:r>
            <a:r>
              <a:rPr lang="en-US" altLang="zh-CN" dirty="0"/>
              <a:t>Path</a:t>
            </a:r>
            <a:r>
              <a:rPr lang="zh-CN" altLang="en-US" dirty="0"/>
              <a:t>是哪个，</a:t>
            </a:r>
            <a:r>
              <a:rPr lang="zh-CN" altLang="en-US" b="1" dirty="0">
                <a:solidFill>
                  <a:srgbClr val="FF0000"/>
                </a:solidFill>
              </a:rPr>
              <a:t>可解释性</a:t>
            </a:r>
          </a:p>
        </p:txBody>
      </p:sp>
    </p:spTree>
    <p:extLst>
      <p:ext uri="{BB962C8B-B14F-4D97-AF65-F5344CB8AC3E}">
        <p14:creationId xmlns:p14="http://schemas.microsoft.com/office/powerpoint/2010/main" val="3787295762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374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ea typeface="微软雅黑" panose="020B0503020204020204" pitchFamily="34" charset="-122"/>
              </a:rPr>
              <a:t>Relation Path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021EFD-EAD6-72A9-48CC-5D8E382D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46" y="1482304"/>
            <a:ext cx="5766808" cy="47152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F1C9AF-7C59-9689-262D-8804EB3CFCED}"/>
              </a:ext>
            </a:extLst>
          </p:cNvPr>
          <p:cNvSpPr txBox="1"/>
          <p:nvPr/>
        </p:nvSpPr>
        <p:spPr>
          <a:xfrm>
            <a:off x="6241491" y="3028950"/>
            <a:ext cx="2730235" cy="1160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快餐店：商圈、相似品牌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银行：相似品牌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酒店：人流最多</a:t>
            </a:r>
          </a:p>
        </p:txBody>
      </p:sp>
    </p:spTree>
    <p:extLst>
      <p:ext uri="{BB962C8B-B14F-4D97-AF65-F5344CB8AC3E}">
        <p14:creationId xmlns:p14="http://schemas.microsoft.com/office/powerpoint/2010/main" val="879826748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8946CC-BEC1-48E1-A353-9B1EA528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2B53DF3-67B3-48F8-9B28-ECFDEA3B1511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0B9B4DD-0531-4813-885C-F4BF7902789E}"/>
              </a:ext>
            </a:extLst>
          </p:cNvPr>
          <p:cNvGrpSpPr/>
          <p:nvPr/>
        </p:nvGrpSpPr>
        <p:grpSpPr>
          <a:xfrm>
            <a:off x="2131901" y="1821035"/>
            <a:ext cx="4880198" cy="3215929"/>
            <a:chOff x="2131902" y="1592748"/>
            <a:chExt cx="4880198" cy="321592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123CDE2-2DAE-404B-B3BD-41E67B131C0F}"/>
                </a:ext>
              </a:extLst>
            </p:cNvPr>
            <p:cNvGrpSpPr/>
            <p:nvPr/>
          </p:nvGrpSpPr>
          <p:grpSpPr>
            <a:xfrm>
              <a:off x="2131902" y="1592748"/>
              <a:ext cx="4880195" cy="461665"/>
              <a:chOff x="2318742" y="2198492"/>
              <a:chExt cx="4880195" cy="461665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B71471E-29A2-418F-9A0F-2A046E7A9A4F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1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 背景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54" name="Google Shape;863;p65">
                <a:extLst>
                  <a:ext uri="{FF2B5EF4-FFF2-40B4-BE49-F238E27FC236}">
                    <a16:creationId xmlns:a16="http://schemas.microsoft.com/office/drawing/2014/main" id="{4ADC0B0C-EF10-4E77-8A37-51CD9C26CD1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8633226D-7206-4DB5-A776-C9D8B53C03E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048F5B53-EE26-48D6-B008-2E0129A43C73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863;p65">
                <a:extLst>
                  <a:ext uri="{FF2B5EF4-FFF2-40B4-BE49-F238E27FC236}">
                    <a16:creationId xmlns:a16="http://schemas.microsoft.com/office/drawing/2014/main" id="{3DC19A0F-2BF0-4436-A4FF-29971F96A4C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62" name="Google Shape;864;p65">
                  <a:extLst>
                    <a:ext uri="{FF2B5EF4-FFF2-40B4-BE49-F238E27FC236}">
                      <a16:creationId xmlns:a16="http://schemas.microsoft.com/office/drawing/2014/main" id="{67FE0191-57C7-47E9-8E4B-E7584C0F7132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865;p65">
                  <a:extLst>
                    <a:ext uri="{FF2B5EF4-FFF2-40B4-BE49-F238E27FC236}">
                      <a16:creationId xmlns:a16="http://schemas.microsoft.com/office/drawing/2014/main" id="{4F6085A6-AB9A-4428-BB25-809BCB063E7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5C38A0A-6144-4B25-90E9-14E4B4FC5B07}"/>
                </a:ext>
              </a:extLst>
            </p:cNvPr>
            <p:cNvGrpSpPr/>
            <p:nvPr/>
          </p:nvGrpSpPr>
          <p:grpSpPr>
            <a:xfrm>
              <a:off x="2131920" y="2511839"/>
              <a:ext cx="4880180" cy="461665"/>
              <a:chOff x="2318759" y="1856293"/>
              <a:chExt cx="4880180" cy="461665"/>
            </a:xfrm>
          </p:grpSpPr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29FADD8-34BB-40E9-B1AB-0484EA3FD477}"/>
                  </a:ext>
                </a:extLst>
              </p:cNvPr>
              <p:cNvSpPr txBox="1"/>
              <p:nvPr/>
            </p:nvSpPr>
            <p:spPr>
              <a:xfrm>
                <a:off x="2692430" y="1856293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2 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建模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67" name="Google Shape;863;p65">
                <a:extLst>
                  <a:ext uri="{FF2B5EF4-FFF2-40B4-BE49-F238E27FC236}">
                    <a16:creationId xmlns:a16="http://schemas.microsoft.com/office/drawing/2014/main" id="{1A0C0ED6-DEAC-46C1-B76F-8B91F0DDC3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59" y="1997124"/>
                <a:ext cx="190136" cy="180003"/>
                <a:chOff x="4660328" y="1756396"/>
                <a:chExt cx="68346" cy="58101"/>
              </a:xfrm>
            </p:grpSpPr>
            <p:sp>
              <p:nvSpPr>
                <p:cNvPr id="71" name="Google Shape;864;p65">
                  <a:extLst>
                    <a:ext uri="{FF2B5EF4-FFF2-40B4-BE49-F238E27FC236}">
                      <a16:creationId xmlns:a16="http://schemas.microsoft.com/office/drawing/2014/main" id="{D3CE48AE-ABB1-4E9C-A319-E0F0F984F0F8}"/>
                    </a:ext>
                  </a:extLst>
                </p:cNvPr>
                <p:cNvSpPr/>
                <p:nvPr/>
              </p:nvSpPr>
              <p:spPr>
                <a:xfrm>
                  <a:off x="4660328" y="1756396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865;p65">
                  <a:extLst>
                    <a:ext uri="{FF2B5EF4-FFF2-40B4-BE49-F238E27FC236}">
                      <a16:creationId xmlns:a16="http://schemas.microsoft.com/office/drawing/2014/main" id="{8269F253-A108-45BF-9CBB-4FF8DD0A91B2}"/>
                    </a:ext>
                  </a:extLst>
                </p:cNvPr>
                <p:cNvSpPr/>
                <p:nvPr/>
              </p:nvSpPr>
              <p:spPr>
                <a:xfrm>
                  <a:off x="4690974" y="175639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863;p65">
                <a:extLst>
                  <a:ext uri="{FF2B5EF4-FFF2-40B4-BE49-F238E27FC236}">
                    <a16:creationId xmlns:a16="http://schemas.microsoft.com/office/drawing/2014/main" id="{18FBA4FF-9847-42A0-8DB4-D9C51DF55E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78" y="1997124"/>
                <a:ext cx="190161" cy="180003"/>
                <a:chOff x="4660322" y="1756396"/>
                <a:chExt cx="68355" cy="58101"/>
              </a:xfrm>
            </p:grpSpPr>
            <p:sp>
              <p:nvSpPr>
                <p:cNvPr id="69" name="Google Shape;864;p65">
                  <a:extLst>
                    <a:ext uri="{FF2B5EF4-FFF2-40B4-BE49-F238E27FC236}">
                      <a16:creationId xmlns:a16="http://schemas.microsoft.com/office/drawing/2014/main" id="{0FA1404C-4CFA-4A61-B062-258831C1160A}"/>
                    </a:ext>
                  </a:extLst>
                </p:cNvPr>
                <p:cNvSpPr/>
                <p:nvPr/>
              </p:nvSpPr>
              <p:spPr>
                <a:xfrm>
                  <a:off x="4660322" y="1756396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865;p65">
                  <a:extLst>
                    <a:ext uri="{FF2B5EF4-FFF2-40B4-BE49-F238E27FC236}">
                      <a16:creationId xmlns:a16="http://schemas.microsoft.com/office/drawing/2014/main" id="{B6BFE796-4519-4538-89A4-518D0E0D7911}"/>
                    </a:ext>
                  </a:extLst>
                </p:cNvPr>
                <p:cNvSpPr/>
                <p:nvPr/>
              </p:nvSpPr>
              <p:spPr>
                <a:xfrm>
                  <a:off x="4690977" y="175639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6D27B7E-C412-471D-BB00-ACEA25B0DE90}"/>
                </a:ext>
              </a:extLst>
            </p:cNvPr>
            <p:cNvGrpSpPr/>
            <p:nvPr/>
          </p:nvGrpSpPr>
          <p:grpSpPr>
            <a:xfrm>
              <a:off x="2131903" y="3429000"/>
              <a:ext cx="4880195" cy="461665"/>
              <a:chOff x="2318742" y="1512164"/>
              <a:chExt cx="4880195" cy="461665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EED41DA2-7719-4417-A7ED-C2471F21E04E}"/>
                  </a:ext>
                </a:extLst>
              </p:cNvPr>
              <p:cNvSpPr txBox="1"/>
              <p:nvPr/>
            </p:nvSpPr>
            <p:spPr>
              <a:xfrm>
                <a:off x="2692421" y="1512164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3 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实验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76" name="Google Shape;863;p65">
                <a:extLst>
                  <a:ext uri="{FF2B5EF4-FFF2-40B4-BE49-F238E27FC236}">
                    <a16:creationId xmlns:a16="http://schemas.microsoft.com/office/drawing/2014/main" id="{A3ABAFA8-F41B-4553-BC0F-3E752DEF9A2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1652992"/>
                <a:ext cx="190147" cy="180000"/>
                <a:chOff x="4660325" y="1645317"/>
                <a:chExt cx="68350" cy="58100"/>
              </a:xfrm>
            </p:grpSpPr>
            <p:sp>
              <p:nvSpPr>
                <p:cNvPr id="80" name="Google Shape;864;p65">
                  <a:extLst>
                    <a:ext uri="{FF2B5EF4-FFF2-40B4-BE49-F238E27FC236}">
                      <a16:creationId xmlns:a16="http://schemas.microsoft.com/office/drawing/2014/main" id="{6F6388AD-8CE0-42BA-A565-CD00CE191C00}"/>
                    </a:ext>
                  </a:extLst>
                </p:cNvPr>
                <p:cNvSpPr/>
                <p:nvPr/>
              </p:nvSpPr>
              <p:spPr>
                <a:xfrm>
                  <a:off x="4660325" y="164531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65;p65">
                  <a:extLst>
                    <a:ext uri="{FF2B5EF4-FFF2-40B4-BE49-F238E27FC236}">
                      <a16:creationId xmlns:a16="http://schemas.microsoft.com/office/drawing/2014/main" id="{2800AFF5-816E-4DAE-93BC-479A88E1F108}"/>
                    </a:ext>
                  </a:extLst>
                </p:cNvPr>
                <p:cNvSpPr/>
                <p:nvPr/>
              </p:nvSpPr>
              <p:spPr>
                <a:xfrm>
                  <a:off x="4690975" y="164531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863;p65">
                <a:extLst>
                  <a:ext uri="{FF2B5EF4-FFF2-40B4-BE49-F238E27FC236}">
                    <a16:creationId xmlns:a16="http://schemas.microsoft.com/office/drawing/2014/main" id="{3B65F60A-8590-4C8B-A8D5-3A08489EF7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1652992"/>
                <a:ext cx="190147" cy="180000"/>
                <a:chOff x="4660325" y="1645317"/>
                <a:chExt cx="68350" cy="58100"/>
              </a:xfrm>
            </p:grpSpPr>
            <p:sp>
              <p:nvSpPr>
                <p:cNvPr id="78" name="Google Shape;864;p65">
                  <a:extLst>
                    <a:ext uri="{FF2B5EF4-FFF2-40B4-BE49-F238E27FC236}">
                      <a16:creationId xmlns:a16="http://schemas.microsoft.com/office/drawing/2014/main" id="{D832B29D-82E8-4D3D-9B5E-343B233BAAED}"/>
                    </a:ext>
                  </a:extLst>
                </p:cNvPr>
                <p:cNvSpPr/>
                <p:nvPr/>
              </p:nvSpPr>
              <p:spPr>
                <a:xfrm>
                  <a:off x="4660325" y="164531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865;p65">
                  <a:extLst>
                    <a:ext uri="{FF2B5EF4-FFF2-40B4-BE49-F238E27FC236}">
                      <a16:creationId xmlns:a16="http://schemas.microsoft.com/office/drawing/2014/main" id="{96F8990F-7217-425D-B5F5-66D78FF09926}"/>
                    </a:ext>
                  </a:extLst>
                </p:cNvPr>
                <p:cNvSpPr/>
                <p:nvPr/>
              </p:nvSpPr>
              <p:spPr>
                <a:xfrm>
                  <a:off x="4690975" y="1645317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A21B543-8361-49F7-8D90-50F899D952A8}"/>
                </a:ext>
              </a:extLst>
            </p:cNvPr>
            <p:cNvGrpSpPr/>
            <p:nvPr/>
          </p:nvGrpSpPr>
          <p:grpSpPr>
            <a:xfrm>
              <a:off x="2131902" y="4347012"/>
              <a:ext cx="4880195" cy="461665"/>
              <a:chOff x="2131902" y="4347012"/>
              <a:chExt cx="4880195" cy="461665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2D07F4D-95D2-4A86-B38D-241FE9D0B3F4}"/>
                  </a:ext>
                </a:extLst>
              </p:cNvPr>
              <p:cNvSpPr txBox="1"/>
              <p:nvPr/>
            </p:nvSpPr>
            <p:spPr>
              <a:xfrm>
                <a:off x="2505582" y="434701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4 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总结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sp>
            <p:nvSpPr>
              <p:cNvPr id="32" name="Google Shape;864;p65">
                <a:extLst>
                  <a:ext uri="{FF2B5EF4-FFF2-40B4-BE49-F238E27FC236}">
                    <a16:creationId xmlns:a16="http://schemas.microsoft.com/office/drawing/2014/main" id="{6EBE017C-6397-47F5-9913-5D823E8EC86B}"/>
                  </a:ext>
                </a:extLst>
              </p:cNvPr>
              <p:cNvSpPr/>
              <p:nvPr/>
            </p:nvSpPr>
            <p:spPr>
              <a:xfrm>
                <a:off x="2131902" y="4487851"/>
                <a:ext cx="104880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65;p65">
                <a:extLst>
                  <a:ext uri="{FF2B5EF4-FFF2-40B4-BE49-F238E27FC236}">
                    <a16:creationId xmlns:a16="http://schemas.microsoft.com/office/drawing/2014/main" id="{8C4FA53B-9354-4A59-A638-D9CE978DB970}"/>
                  </a:ext>
                </a:extLst>
              </p:cNvPr>
              <p:cNvSpPr/>
              <p:nvPr/>
            </p:nvSpPr>
            <p:spPr>
              <a:xfrm>
                <a:off x="2217169" y="4487851"/>
                <a:ext cx="104880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64;p65">
                <a:extLst>
                  <a:ext uri="{FF2B5EF4-FFF2-40B4-BE49-F238E27FC236}">
                    <a16:creationId xmlns:a16="http://schemas.microsoft.com/office/drawing/2014/main" id="{6691653E-820C-465B-9B2F-2F0F33A0BE96}"/>
                  </a:ext>
                </a:extLst>
              </p:cNvPr>
              <p:cNvSpPr/>
              <p:nvPr/>
            </p:nvSpPr>
            <p:spPr>
              <a:xfrm flipH="1">
                <a:off x="6907217" y="4487851"/>
                <a:ext cx="104880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65;p65">
                <a:extLst>
                  <a:ext uri="{FF2B5EF4-FFF2-40B4-BE49-F238E27FC236}">
                    <a16:creationId xmlns:a16="http://schemas.microsoft.com/office/drawing/2014/main" id="{2A14A731-2337-41C6-AE86-75E349BBD188}"/>
                  </a:ext>
                </a:extLst>
              </p:cNvPr>
              <p:cNvSpPr/>
              <p:nvPr/>
            </p:nvSpPr>
            <p:spPr>
              <a:xfrm flipH="1">
                <a:off x="6821950" y="4487851"/>
                <a:ext cx="104880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1437407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240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ea typeface="微软雅黑" panose="020B0503020204020204" pitchFamily="34" charset="-122"/>
              </a:rPr>
              <a:t>Relation Path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9E74E27-5C3A-8AB1-607B-F3CDD849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50" y="2058129"/>
            <a:ext cx="6400000" cy="44761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789AFC-04F8-E8BB-05C8-A1342B1B749B}"/>
              </a:ext>
            </a:extLst>
          </p:cNvPr>
          <p:cNvSpPr txBox="1"/>
          <p:nvPr/>
        </p:nvSpPr>
        <p:spPr>
          <a:xfrm>
            <a:off x="886432" y="1688797"/>
            <a:ext cx="353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品牌</a:t>
            </a:r>
            <a:r>
              <a:rPr lang="en-US" altLang="zh-CN" b="1" dirty="0">
                <a:solidFill>
                  <a:schemeClr val="accent1"/>
                </a:solidFill>
              </a:rPr>
              <a:t>b</a:t>
            </a:r>
            <a:r>
              <a:rPr lang="zh-CN" altLang="en-US" b="1" dirty="0">
                <a:solidFill>
                  <a:schemeClr val="accent1"/>
                </a:solidFill>
              </a:rPr>
              <a:t>的向量</a:t>
            </a:r>
            <a:r>
              <a:rPr lang="zh-CN" altLang="en-US" sz="1400" b="1" dirty="0">
                <a:solidFill>
                  <a:schemeClr val="accent1"/>
                </a:solidFill>
              </a:rPr>
              <a:t>（基于</a:t>
            </a:r>
            <a:r>
              <a:rPr lang="en-US" altLang="zh-CN" sz="1400" b="1" dirty="0">
                <a:solidFill>
                  <a:schemeClr val="accent1"/>
                </a:solidFill>
              </a:rPr>
              <a:t>Relation Path</a:t>
            </a:r>
            <a:r>
              <a:rPr lang="zh-CN" altLang="en-US" sz="1400" b="1" dirty="0">
                <a:solidFill>
                  <a:schemeClr val="accent1"/>
                </a:solidFill>
              </a:rPr>
              <a:t>得到）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1ACE4D-BE1B-5095-89AD-75A12CC18E7D}"/>
              </a:ext>
            </a:extLst>
          </p:cNvPr>
          <p:cNvSpPr txBox="1"/>
          <p:nvPr/>
        </p:nvSpPr>
        <p:spPr>
          <a:xfrm>
            <a:off x="880610" y="2817779"/>
            <a:ext cx="3732945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对于</a:t>
            </a:r>
            <a:r>
              <a:rPr lang="en-US" altLang="zh-CN" b="1" dirty="0">
                <a:solidFill>
                  <a:schemeClr val="accent1"/>
                </a:solidFill>
              </a:rPr>
              <a:t>Brand(b) – Region(a)</a:t>
            </a:r>
            <a:r>
              <a:rPr lang="zh-CN" altLang="en-US" dirty="0"/>
              <a:t>的两两组合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b</a:t>
            </a:r>
            <a:r>
              <a:rPr lang="zh-CN" altLang="en-US" b="1" dirty="0">
                <a:solidFill>
                  <a:schemeClr val="accent1"/>
                </a:solidFill>
              </a:rPr>
              <a:t>品牌在</a:t>
            </a:r>
            <a:r>
              <a:rPr lang="en-US" altLang="zh-CN" b="1" dirty="0">
                <a:solidFill>
                  <a:schemeClr val="accent1"/>
                </a:solidFill>
              </a:rPr>
              <a:t>a</a:t>
            </a:r>
            <a:r>
              <a:rPr lang="zh-CN" altLang="en-US" b="1" dirty="0">
                <a:solidFill>
                  <a:schemeClr val="accent1"/>
                </a:solidFill>
              </a:rPr>
              <a:t>区域开店的评分为：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383EA0-129E-B920-BD36-487B02B0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190" y="3723731"/>
            <a:ext cx="6157494" cy="4877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FF5B2A-DD87-87A7-C77C-708F0D5FF73A}"/>
              </a:ext>
            </a:extLst>
          </p:cNvPr>
          <p:cNvSpPr txBox="1"/>
          <p:nvPr/>
        </p:nvSpPr>
        <p:spPr>
          <a:xfrm>
            <a:off x="2654769" y="4483983"/>
            <a:ext cx="225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Path-based score</a:t>
            </a:r>
          </a:p>
          <a:p>
            <a:r>
              <a:rPr lang="zh-CN" altLang="en-US" sz="1400" b="1" dirty="0">
                <a:solidFill>
                  <a:srgbClr val="FF0000"/>
                </a:solidFill>
              </a:rPr>
              <a:t>基于所有</a:t>
            </a:r>
            <a:r>
              <a:rPr lang="en-US" altLang="zh-CN" sz="1400" b="1" dirty="0">
                <a:solidFill>
                  <a:srgbClr val="FF0000"/>
                </a:solidFill>
              </a:rPr>
              <a:t>Relation Path</a:t>
            </a:r>
            <a:r>
              <a:rPr lang="zh-CN" altLang="en-US" sz="1400" b="1" dirty="0">
                <a:solidFill>
                  <a:srgbClr val="FF0000"/>
                </a:solidFill>
              </a:rPr>
              <a:t>得到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57F0F33-A73A-B745-C77D-B7C0175CE623}"/>
              </a:ext>
            </a:extLst>
          </p:cNvPr>
          <p:cNvSpPr txBox="1"/>
          <p:nvPr/>
        </p:nvSpPr>
        <p:spPr>
          <a:xfrm>
            <a:off x="5269046" y="4483982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Link-based score</a:t>
            </a:r>
          </a:p>
          <a:p>
            <a:r>
              <a:rPr lang="zh-CN" altLang="en-US" sz="1400" b="1" dirty="0">
                <a:solidFill>
                  <a:srgbClr val="FF0000"/>
                </a:solidFill>
              </a:rPr>
              <a:t>基于一个（假定存在的）关系得到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4AB46DE-39BF-D56A-DDFC-1AF68A7BE0DA}"/>
              </a:ext>
            </a:extLst>
          </p:cNvPr>
          <p:cNvSpPr txBox="1"/>
          <p:nvPr/>
        </p:nvSpPr>
        <p:spPr>
          <a:xfrm>
            <a:off x="6003250" y="3433299"/>
            <a:ext cx="1155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(Open Store At)</a:t>
            </a:r>
            <a:endParaRPr lang="zh-CN" altLang="en-US" sz="1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E5B5AD4-CAC0-EE8D-177D-908728669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237" y="5935491"/>
            <a:ext cx="2895851" cy="35817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4AD07FA-22B4-74B2-71ED-08A9D271535A}"/>
              </a:ext>
            </a:extLst>
          </p:cNvPr>
          <p:cNvSpPr txBox="1"/>
          <p:nvPr/>
        </p:nvSpPr>
        <p:spPr>
          <a:xfrm>
            <a:off x="3818850" y="4238318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(1×d) (d×1)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F8D90B-BA7A-8778-A65A-F5A0E6DCF082}"/>
              </a:ext>
            </a:extLst>
          </p:cNvPr>
          <p:cNvSpPr txBox="1"/>
          <p:nvPr/>
        </p:nvSpPr>
        <p:spPr>
          <a:xfrm>
            <a:off x="647894" y="4281818"/>
            <a:ext cx="126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相当于做</a:t>
            </a:r>
            <a:endParaRPr lang="en-US" altLang="zh-CN" sz="1400" dirty="0"/>
          </a:p>
          <a:p>
            <a:r>
              <a:rPr lang="en-US" altLang="zh-CN" sz="1400" dirty="0"/>
              <a:t>Link prediction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13927894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2122196" y="2348556"/>
            <a:ext cx="5201199" cy="2233913"/>
            <a:chOff x="1549279" y="2331574"/>
            <a:chExt cx="5201199" cy="22339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1549279" y="3150408"/>
              <a:ext cx="1948357" cy="738664"/>
              <a:chOff x="1104931" y="1532261"/>
              <a:chExt cx="1948357" cy="738664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1679243" y="1532261"/>
                <a:ext cx="137404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 </a:t>
                </a:r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</a:t>
                </a:r>
                <a:endParaRPr lang="en-US" altLang="zh-CN" sz="2800" b="1" spc="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b="1" spc="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400" b="1" spc="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r>
                  <a:rPr lang="zh-CN" altLang="en-US" sz="1400" b="1" spc="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篇幅）</a:t>
                </a:r>
                <a:endParaRPr lang="zh-CN" altLang="en-US" sz="2800" b="1" spc="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1104931" y="1644990"/>
                <a:ext cx="422173" cy="297757"/>
                <a:chOff x="5083925" y="2063980"/>
                <a:chExt cx="58907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114132" y="206398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E55FCD-9D03-48E3-AEA1-5A12479574C3}"/>
                </a:ext>
              </a:extLst>
            </p:cNvPr>
            <p:cNvSpPr txBox="1"/>
            <p:nvPr/>
          </p:nvSpPr>
          <p:spPr>
            <a:xfrm>
              <a:off x="4388110" y="3659941"/>
              <a:ext cx="236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  <a:endPara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55777DB-3A39-4A63-A71E-4806CC5B0C4F}"/>
              </a:ext>
            </a:extLst>
          </p:cNvPr>
          <p:cNvSpPr txBox="1"/>
          <p:nvPr/>
        </p:nvSpPr>
        <p:spPr>
          <a:xfrm>
            <a:off x="4961027" y="2630585"/>
            <a:ext cx="236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sz="24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521299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05665"/>
            <a:ext cx="304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数据集分析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0301FF-72EB-4F2F-876B-CD9462090DD7}"/>
              </a:ext>
            </a:extLst>
          </p:cNvPr>
          <p:cNvSpPr txBox="1"/>
          <p:nvPr/>
        </p:nvSpPr>
        <p:spPr>
          <a:xfrm>
            <a:off x="5460787" y="1126594"/>
            <a:ext cx="2483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城市：北京、上海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5BD926-A071-4BD2-E6D5-CF45CA4FB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56" y="1495926"/>
            <a:ext cx="6998325" cy="295467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BA2E2A-7BDF-5605-F384-FBE6F422FC72}"/>
              </a:ext>
            </a:extLst>
          </p:cNvPr>
          <p:cNvSpPr txBox="1"/>
          <p:nvPr/>
        </p:nvSpPr>
        <p:spPr>
          <a:xfrm>
            <a:off x="314028" y="1844134"/>
            <a:ext cx="1082348" cy="2633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区域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商圈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en-US" altLang="zh-CN" sz="1700" dirty="0">
                <a:solidFill>
                  <a:srgbClr val="0070C0"/>
                </a:solidFill>
              </a:rPr>
              <a:t>POI</a:t>
            </a:r>
          </a:p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品牌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品牌地址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轨迹数据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签到数据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点击数据</a:t>
            </a:r>
            <a:endParaRPr lang="en-US" altLang="zh-CN" sz="1700" dirty="0">
              <a:solidFill>
                <a:srgbClr val="0070C0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7BD34AC-5E5E-7263-4683-CA86E7A88BC7}"/>
              </a:ext>
            </a:extLst>
          </p:cNvPr>
          <p:cNvGrpSpPr/>
          <p:nvPr/>
        </p:nvGrpSpPr>
        <p:grpSpPr>
          <a:xfrm>
            <a:off x="1434501" y="2072104"/>
            <a:ext cx="419699" cy="2211905"/>
            <a:chOff x="673624" y="2692800"/>
            <a:chExt cx="1422414" cy="2211905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55C5644-500D-117A-20C3-D04A7F31A68D}"/>
                </a:ext>
              </a:extLst>
            </p:cNvPr>
            <p:cNvCxnSpPr>
              <a:cxnSpLocks/>
            </p:cNvCxnSpPr>
            <p:nvPr/>
          </p:nvCxnSpPr>
          <p:spPr>
            <a:xfrm>
              <a:off x="673624" y="2692800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9D16046-80D2-1C38-5225-4A079DFBE567}"/>
                </a:ext>
              </a:extLst>
            </p:cNvPr>
            <p:cNvCxnSpPr>
              <a:cxnSpLocks/>
            </p:cNvCxnSpPr>
            <p:nvPr/>
          </p:nvCxnSpPr>
          <p:spPr>
            <a:xfrm>
              <a:off x="673624" y="3018000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191A2F9-7A2B-D56F-F42C-42ECECB905E0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6" y="3325505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6C8A701-2B20-C6CB-264B-FFF9B755246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6" y="3650705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27755E4-9486-B9FF-A434-BC321A7AA630}"/>
                </a:ext>
              </a:extLst>
            </p:cNvPr>
            <p:cNvCxnSpPr>
              <a:cxnSpLocks/>
            </p:cNvCxnSpPr>
            <p:nvPr/>
          </p:nvCxnSpPr>
          <p:spPr>
            <a:xfrm>
              <a:off x="711734" y="3946800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5708566-C7F0-00A8-14D9-67225AEE510D}"/>
                </a:ext>
              </a:extLst>
            </p:cNvPr>
            <p:cNvCxnSpPr>
              <a:cxnSpLocks/>
            </p:cNvCxnSpPr>
            <p:nvPr/>
          </p:nvCxnSpPr>
          <p:spPr>
            <a:xfrm>
              <a:off x="711734" y="4272000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1B2427F-22CF-2E52-F0B1-A6A135B8AC8D}"/>
                </a:ext>
              </a:extLst>
            </p:cNvPr>
            <p:cNvCxnSpPr>
              <a:cxnSpLocks/>
            </p:cNvCxnSpPr>
            <p:nvPr/>
          </p:nvCxnSpPr>
          <p:spPr>
            <a:xfrm>
              <a:off x="719866" y="4579505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E6DD73E8-9598-614D-B4C7-826624B34ADE}"/>
                </a:ext>
              </a:extLst>
            </p:cNvPr>
            <p:cNvCxnSpPr>
              <a:cxnSpLocks/>
            </p:cNvCxnSpPr>
            <p:nvPr/>
          </p:nvCxnSpPr>
          <p:spPr>
            <a:xfrm>
              <a:off x="719866" y="4904705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4659FF3-7774-C46B-7129-94AE8E52A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501" y="4418969"/>
            <a:ext cx="6553768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30605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7C5EBA-3DDA-48B7-9195-2EBCE203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FB7146-D7DF-4F3E-B04E-1A0EBEC0ABCE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5869C1-4405-4476-9662-97567FC68E92}"/>
              </a:ext>
            </a:extLst>
          </p:cNvPr>
          <p:cNvSpPr txBox="1"/>
          <p:nvPr/>
        </p:nvSpPr>
        <p:spPr>
          <a:xfrm>
            <a:off x="428280" y="950747"/>
            <a:ext cx="5216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Baseline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的对比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Calibri" panose="020F0502020204030204" pitchFamily="34" charset="0"/>
                <a:ea typeface="微软雅黑" panose="020B0503020204020204" pitchFamily="34" charset="-122"/>
              </a:rPr>
              <a:t>指标为 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NDCG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Hit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Precision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Recall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MAP</a:t>
            </a:r>
            <a:endParaRPr lang="en-US" altLang="zh-CN" sz="20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5C1DA7-759C-D5BC-390E-F0188119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25" y="1948281"/>
            <a:ext cx="7526100" cy="28672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382E07-7389-A14A-D21F-14A562DFE532}"/>
              </a:ext>
            </a:extLst>
          </p:cNvPr>
          <p:cNvSpPr txBox="1"/>
          <p:nvPr/>
        </p:nvSpPr>
        <p:spPr>
          <a:xfrm>
            <a:off x="171514" y="2398575"/>
            <a:ext cx="12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Data-driven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846CE9-6A04-E72B-0D4A-8A4ADD8E62A8}"/>
              </a:ext>
            </a:extLst>
          </p:cNvPr>
          <p:cNvSpPr txBox="1"/>
          <p:nvPr/>
        </p:nvSpPr>
        <p:spPr>
          <a:xfrm>
            <a:off x="171514" y="3218200"/>
            <a:ext cx="1886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Knowledge-driven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（用了</a:t>
            </a:r>
            <a:r>
              <a:rPr lang="en-US" altLang="zh-CN" dirty="0">
                <a:solidFill>
                  <a:srgbClr val="FF0000"/>
                </a:solidFill>
              </a:rPr>
              <a:t>KG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F683BA-D80D-61CA-E371-EE1C5C6550EF}"/>
              </a:ext>
            </a:extLst>
          </p:cNvPr>
          <p:cNvSpPr txBox="1"/>
          <p:nvPr/>
        </p:nvSpPr>
        <p:spPr>
          <a:xfrm>
            <a:off x="1114721" y="4913481"/>
            <a:ext cx="5573962" cy="1160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用</a:t>
            </a:r>
            <a:r>
              <a:rPr lang="en-US" altLang="zh-CN" sz="1600" dirty="0"/>
              <a:t>improvement</a:t>
            </a:r>
            <a:r>
              <a:rPr lang="zh-CN" altLang="en-US" sz="1600" dirty="0"/>
              <a:t>，</a:t>
            </a:r>
            <a:r>
              <a:rPr lang="zh-CN" altLang="en-US" sz="1600" b="1" dirty="0"/>
              <a:t>直观看出提升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样本检验里的</a:t>
            </a:r>
            <a:r>
              <a:rPr lang="en-US" altLang="zh-CN" sz="1600" b="1" dirty="0"/>
              <a:t>P-value</a:t>
            </a:r>
            <a:r>
              <a:rPr lang="zh-CN" altLang="en-US" sz="1600" dirty="0"/>
              <a:t>？离群值出现的可能性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	</a:t>
            </a:r>
            <a:r>
              <a:rPr lang="zh-CN" altLang="en-US" sz="1600" dirty="0"/>
              <a:t>跑的</a:t>
            </a:r>
            <a:r>
              <a:rPr lang="en-US" altLang="zh-CN" sz="1600" dirty="0"/>
              <a:t>10</a:t>
            </a:r>
            <a:r>
              <a:rPr lang="zh-CN" altLang="en-US" sz="1600" dirty="0"/>
              <a:t>次实验差异性不显著，可信度高，具有</a:t>
            </a:r>
            <a:r>
              <a:rPr lang="zh-CN" altLang="en-US" sz="1600" b="1" dirty="0"/>
              <a:t>可重复性</a:t>
            </a:r>
          </a:p>
        </p:txBody>
      </p:sp>
    </p:spTree>
    <p:extLst>
      <p:ext uri="{BB962C8B-B14F-4D97-AF65-F5344CB8AC3E}">
        <p14:creationId xmlns:p14="http://schemas.microsoft.com/office/powerpoint/2010/main" val="42246152"/>
      </p:ext>
    </p:extLst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2122196" y="2348556"/>
            <a:ext cx="5201199" cy="2233913"/>
            <a:chOff x="1549279" y="2331574"/>
            <a:chExt cx="5201199" cy="22339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1549279" y="3150408"/>
              <a:ext cx="1948357" cy="523220"/>
              <a:chOff x="1104931" y="1532261"/>
              <a:chExt cx="1948357" cy="523220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1679243" y="1532261"/>
                <a:ext cx="13740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 </a:t>
                </a:r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</a:t>
                </a: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1104931" y="1644990"/>
                <a:ext cx="422173" cy="297757"/>
                <a:chOff x="5083925" y="2063980"/>
                <a:chExt cx="58907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114132" y="206398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E55FCD-9D03-48E3-AEA1-5A12479574C3}"/>
                </a:ext>
              </a:extLst>
            </p:cNvPr>
            <p:cNvSpPr txBox="1"/>
            <p:nvPr/>
          </p:nvSpPr>
          <p:spPr>
            <a:xfrm>
              <a:off x="4388110" y="3659941"/>
              <a:ext cx="236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不足</a:t>
              </a:r>
              <a:endPara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55777DB-3A39-4A63-A71E-4806CC5B0C4F}"/>
              </a:ext>
            </a:extLst>
          </p:cNvPr>
          <p:cNvSpPr txBox="1"/>
          <p:nvPr/>
        </p:nvSpPr>
        <p:spPr>
          <a:xfrm>
            <a:off x="4961027" y="2630585"/>
            <a:ext cx="236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en-US" altLang="zh-CN" sz="24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6549902"/>
      </p:ext>
    </p:extLst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9A729F-B673-4EAC-9160-1DCE725E79EF}"/>
              </a:ext>
            </a:extLst>
          </p:cNvPr>
          <p:cNvSpPr/>
          <p:nvPr/>
        </p:nvSpPr>
        <p:spPr>
          <a:xfrm>
            <a:off x="670280" y="1172336"/>
            <a:ext cx="7803440" cy="2142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/>
              <a:t>优点</a:t>
            </a:r>
            <a:endParaRPr lang="en-US" altLang="zh-CN" sz="2000" b="1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做选址的同时考虑可解释问题</a:t>
            </a:r>
            <a:endParaRPr lang="en-US" altLang="zh-CN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数据集多源、丰富</a:t>
            </a:r>
            <a:endParaRPr lang="en-US" altLang="zh-CN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实验部分很丰富、详细</a:t>
            </a:r>
            <a:endParaRPr lang="en-US" altLang="zh-CN">
              <a:solidFill>
                <a:srgbClr val="FF0000"/>
              </a:solidFill>
            </a:endParaRPr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/>
              <a:t>整</a:t>
            </a:r>
            <a:r>
              <a:rPr lang="zh-CN" altLang="en-US" dirty="0"/>
              <a:t>篇文章的文字和图片</a:t>
            </a:r>
            <a:r>
              <a:rPr lang="zh-CN" altLang="en-US" dirty="0">
                <a:solidFill>
                  <a:srgbClr val="FF0000"/>
                </a:solidFill>
              </a:rPr>
              <a:t>易读</a:t>
            </a:r>
            <a:r>
              <a:rPr lang="zh-CN" altLang="en-US" dirty="0"/>
              <a:t>（很多热力图）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3EB527-95AE-713A-256B-5D5732D88F5D}"/>
              </a:ext>
            </a:extLst>
          </p:cNvPr>
          <p:cNvSpPr/>
          <p:nvPr/>
        </p:nvSpPr>
        <p:spPr>
          <a:xfrm>
            <a:off x="670280" y="3429000"/>
            <a:ext cx="7604549" cy="2142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/>
              <a:t>缺点</a:t>
            </a:r>
            <a:endParaRPr lang="en-US" altLang="zh-CN" b="1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有些地方比较粗暴，不好解释（如最后评分部分）</a:t>
            </a:r>
            <a:endParaRPr lang="en-US" altLang="zh-CN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需要手动定义</a:t>
            </a:r>
            <a:r>
              <a:rPr lang="en-US" altLang="zh-CN" dirty="0"/>
              <a:t>Relation Path</a:t>
            </a:r>
            <a:r>
              <a:rPr lang="zh-CN" altLang="en-US" dirty="0"/>
              <a:t>，鲁棒性不高</a:t>
            </a:r>
            <a:endParaRPr lang="en-US" altLang="zh-CN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一类店铺的选址解释都一样？</a:t>
            </a:r>
            <a:endParaRPr lang="en-US" altLang="zh-CN" dirty="0"/>
          </a:p>
          <a:p>
            <a:pPr marL="742950" lvl="1" indent="-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Baseline</a:t>
            </a:r>
            <a:r>
              <a:rPr lang="zh-CN" altLang="en-US" dirty="0"/>
              <a:t>年代有些久远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6287788"/>
      </p:ext>
    </p:extLst>
  </p:cSld>
  <p:clrMapOvr>
    <a:masterClrMapping/>
  </p:clrMapOvr>
  <p:transition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0390A8-A470-4C3C-81BD-F9C2724E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495655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1881062" y="2312043"/>
            <a:ext cx="5381876" cy="2382068"/>
            <a:chOff x="1549246" y="2295061"/>
            <a:chExt cx="5910728" cy="238206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1549246" y="3167389"/>
              <a:ext cx="1843124" cy="523220"/>
              <a:chOff x="1104898" y="1549242"/>
              <a:chExt cx="1843124" cy="523220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1463657" y="1549242"/>
                <a:ext cx="14843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</a:t>
                </a:r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背景</a:t>
                </a: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122D93-9830-4131-886A-16CBB3F17B29}"/>
                </a:ext>
              </a:extLst>
            </p:cNvPr>
            <p:cNvSpPr txBox="1"/>
            <p:nvPr/>
          </p:nvSpPr>
          <p:spPr>
            <a:xfrm>
              <a:off x="4426207" y="4030798"/>
              <a:ext cx="25820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店铺选址挑战 </a:t>
              </a:r>
              <a:r>
                <a:rPr lang="en-US" altLang="zh-CN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本文创新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E02492D-66B2-4D59-9B1D-A1740FF47339}"/>
                </a:ext>
              </a:extLst>
            </p:cNvPr>
            <p:cNvSpPr txBox="1"/>
            <p:nvPr/>
          </p:nvSpPr>
          <p:spPr>
            <a:xfrm>
              <a:off x="4426653" y="3198166"/>
              <a:ext cx="303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知识图谱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E55FCD-9D03-48E3-AEA1-5A12479574C3}"/>
                </a:ext>
              </a:extLst>
            </p:cNvPr>
            <p:cNvSpPr txBox="1"/>
            <p:nvPr/>
          </p:nvSpPr>
          <p:spPr>
            <a:xfrm>
              <a:off x="4426206" y="2331574"/>
              <a:ext cx="3033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店铺选址</a:t>
              </a:r>
              <a:endParaRPr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4009131" y="2295061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508038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944522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（连锁店）店铺选址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8EB8AC3-F3C1-413B-933C-49EAC624207E}"/>
              </a:ext>
            </a:extLst>
          </p:cNvPr>
          <p:cNvSpPr/>
          <p:nvPr/>
        </p:nvSpPr>
        <p:spPr>
          <a:xfrm>
            <a:off x="491485" y="1693767"/>
            <a:ext cx="7193525" cy="3926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1600" dirty="0"/>
              <a:t>	</a:t>
            </a:r>
            <a:r>
              <a:rPr lang="zh-CN" altLang="en-US" sz="1600" dirty="0"/>
              <a:t>直观的两个例子：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	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7-11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便利店在哪里开新店？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小区    （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工厂附近（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×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1600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	2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、蜜雪冰城在哪里开新店？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繁华商圈（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小区    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×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altLang="zh-CN" sz="1600" b="1" dirty="0"/>
              <a:t>	</a:t>
            </a:r>
            <a:r>
              <a:rPr lang="zh-CN" altLang="en-US" sz="1600" b="1" dirty="0"/>
              <a:t>影响因素</a:t>
            </a:r>
            <a:r>
              <a:rPr lang="zh-CN" altLang="en-US" sz="1600" dirty="0"/>
              <a:t>：店铺类别本身、区域功能、区域人流量等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r>
              <a:rPr lang="en-US" altLang="zh-CN" sz="1600" dirty="0"/>
              <a:t>	</a:t>
            </a:r>
            <a:r>
              <a:rPr lang="zh-CN" altLang="en-US" sz="1600" b="1" dirty="0"/>
              <a:t>传统做法</a:t>
            </a:r>
            <a:r>
              <a:rPr lang="zh-CN" altLang="en-US" sz="1600" dirty="0"/>
              <a:t>：咨询专家、问卷调查等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endParaRPr lang="en-US" altLang="zh-CN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8B64E4-9994-F9C8-617A-1936478B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334" y="3835071"/>
            <a:ext cx="2010661" cy="19327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462522-9535-2596-57FD-A6E7EA284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614" y="1509639"/>
            <a:ext cx="3045381" cy="20378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B46798-7EE8-3587-BE6A-D89AEB09AE79}"/>
              </a:ext>
            </a:extLst>
          </p:cNvPr>
          <p:cNvSpPr txBox="1"/>
          <p:nvPr/>
        </p:nvSpPr>
        <p:spPr>
          <a:xfrm>
            <a:off x="3806786" y="52816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费时、费钱</a:t>
            </a:r>
          </a:p>
        </p:txBody>
      </p:sp>
    </p:spTree>
    <p:extLst>
      <p:ext uri="{BB962C8B-B14F-4D97-AF65-F5344CB8AC3E}">
        <p14:creationId xmlns:p14="http://schemas.microsoft.com/office/powerpoint/2010/main" val="2594634028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944522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店铺选址推荐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E07652-C33E-FDF6-BD85-FD31290773DF}"/>
              </a:ext>
            </a:extLst>
          </p:cNvPr>
          <p:cNvSpPr txBox="1"/>
          <p:nvPr/>
        </p:nvSpPr>
        <p:spPr>
          <a:xfrm>
            <a:off x="846282" y="1682225"/>
            <a:ext cx="2319866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70C0"/>
                </a:solidFill>
              </a:rPr>
              <a:t>基于位置服务</a:t>
            </a:r>
            <a:r>
              <a:rPr lang="zh-CN" altLang="en-US" dirty="0"/>
              <a:t>兴起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70C0"/>
                </a:solidFill>
              </a:rPr>
              <a:t>多源城市数据</a:t>
            </a:r>
            <a:r>
              <a:rPr lang="zh-CN" altLang="en-US" dirty="0"/>
              <a:t>增加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2D324D-21ED-C592-7FD9-7A6F8B13AE03}"/>
              </a:ext>
            </a:extLst>
          </p:cNvPr>
          <p:cNvSpPr txBox="1"/>
          <p:nvPr/>
        </p:nvSpPr>
        <p:spPr>
          <a:xfrm>
            <a:off x="846282" y="2805302"/>
            <a:ext cx="26366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采用方法：</a:t>
            </a:r>
            <a:endParaRPr lang="en-US" altLang="zh-CN" b="1" dirty="0"/>
          </a:p>
          <a:p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Data-driven</a:t>
            </a: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XGBoost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Knowledge-driven</a:t>
            </a: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问答系统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自然语言处理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推荐系统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5EA529A-C67F-FB79-5B55-9A9723D1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15" y="1666201"/>
            <a:ext cx="4762650" cy="38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29901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944522"/>
            <a:ext cx="414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Knowledge-driven 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方法的挑战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28C57E-00CB-9385-6CE4-D3BD5BC28BB9}"/>
              </a:ext>
            </a:extLst>
          </p:cNvPr>
          <p:cNvSpPr txBox="1"/>
          <p:nvPr/>
        </p:nvSpPr>
        <p:spPr>
          <a:xfrm>
            <a:off x="1508681" y="1804661"/>
            <a:ext cx="4225837" cy="410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、有哪些知识？</a:t>
            </a:r>
            <a:r>
              <a:rPr lang="zh-CN" altLang="en-US" dirty="0"/>
              <a:t>（</a:t>
            </a:r>
            <a:r>
              <a:rPr lang="zh-CN" altLang="en-US" b="1" dirty="0">
                <a:solidFill>
                  <a:srgbClr val="FF0000"/>
                </a:solidFill>
              </a:rPr>
              <a:t>发现知识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属性、从属关系、空间性、移动性等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、应该用哪些知识？</a:t>
            </a:r>
            <a:r>
              <a:rPr lang="zh-CN" altLang="en-US" dirty="0"/>
              <a:t>（</a:t>
            </a:r>
            <a:r>
              <a:rPr lang="zh-CN" altLang="en-US" b="1" dirty="0">
                <a:solidFill>
                  <a:srgbClr val="FF0000"/>
                </a:solidFill>
              </a:rPr>
              <a:t>提炼知识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E.g. </a:t>
            </a:r>
            <a:r>
              <a:rPr lang="zh-CN" altLang="en-US" dirty="0"/>
              <a:t>肯德基选址时，参考价值：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麦当劳的选址信息 ＞ 区域门店密度信息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3</a:t>
            </a:r>
            <a:r>
              <a:rPr lang="zh-CN" altLang="en-US" b="1" dirty="0"/>
              <a:t>、为什么推荐这些选址？</a:t>
            </a:r>
            <a:r>
              <a:rPr lang="zh-CN" altLang="en-US" dirty="0"/>
              <a:t>（</a:t>
            </a:r>
            <a:r>
              <a:rPr lang="zh-CN" altLang="en-US" b="1" dirty="0">
                <a:solidFill>
                  <a:srgbClr val="FF0000"/>
                </a:solidFill>
              </a:rPr>
              <a:t>可解释性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理解背后逻辑，才能更有说服力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2418795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944522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微软雅黑" panose="020B0503020204020204" pitchFamily="34" charset="-122"/>
              </a:rPr>
              <a:t>知识图谱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273065D-1831-4463-A303-65B404F0882B}"/>
              </a:ext>
            </a:extLst>
          </p:cNvPr>
          <p:cNvSpPr txBox="1"/>
          <p:nvPr/>
        </p:nvSpPr>
        <p:spPr>
          <a:xfrm>
            <a:off x="2403281" y="477220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头实体（</a:t>
            </a:r>
            <a:r>
              <a:rPr lang="en-US" altLang="zh-CN" dirty="0"/>
              <a:t>head</a:t>
            </a:r>
            <a:r>
              <a:rPr lang="zh-CN" altLang="en-US" dirty="0"/>
              <a:t>）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30C4F1F7-E525-4295-B47C-F3E33CF64AD7}"/>
              </a:ext>
            </a:extLst>
          </p:cNvPr>
          <p:cNvSpPr/>
          <p:nvPr/>
        </p:nvSpPr>
        <p:spPr>
          <a:xfrm>
            <a:off x="4261104" y="4846474"/>
            <a:ext cx="1095727" cy="235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ED3902-5420-0462-D60D-F65A087A6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65" y="1315490"/>
            <a:ext cx="5943640" cy="314254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54A8CB1-415A-A68A-447E-B85291B18768}"/>
              </a:ext>
            </a:extLst>
          </p:cNvPr>
          <p:cNvSpPr txBox="1"/>
          <p:nvPr/>
        </p:nvSpPr>
        <p:spPr>
          <a:xfrm>
            <a:off x="5671462" y="4772203"/>
            <a:ext cx="162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尾实体（</a:t>
            </a:r>
            <a:r>
              <a:rPr lang="en-US" altLang="zh-CN" dirty="0"/>
              <a:t>tail</a:t>
            </a:r>
            <a:r>
              <a:rPr lang="zh-CN" altLang="en-US" dirty="0"/>
              <a:t>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F8F177-D39B-1B73-B0F2-F569541E6F82}"/>
              </a:ext>
            </a:extLst>
          </p:cNvPr>
          <p:cNvSpPr txBox="1"/>
          <p:nvPr/>
        </p:nvSpPr>
        <p:spPr>
          <a:xfrm>
            <a:off x="4454420" y="45723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谓语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28C57E-00CB-9385-6CE4-D3BD5BC28BB9}"/>
              </a:ext>
            </a:extLst>
          </p:cNvPr>
          <p:cNvSpPr txBox="1"/>
          <p:nvPr/>
        </p:nvSpPr>
        <p:spPr>
          <a:xfrm>
            <a:off x="1949631" y="55557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肯德基（太阳城店）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4ECBC24C-B011-66E4-5868-8A9BA3904626}"/>
              </a:ext>
            </a:extLst>
          </p:cNvPr>
          <p:cNvSpPr/>
          <p:nvPr/>
        </p:nvSpPr>
        <p:spPr>
          <a:xfrm>
            <a:off x="4297104" y="5622422"/>
            <a:ext cx="1095727" cy="235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B89837-4667-959C-21A3-FCE98C4D2A70}"/>
              </a:ext>
            </a:extLst>
          </p:cNvPr>
          <p:cNvSpPr txBox="1"/>
          <p:nvPr/>
        </p:nvSpPr>
        <p:spPr>
          <a:xfrm>
            <a:off x="5671462" y="5555743"/>
            <a:ext cx="157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21</a:t>
            </a:r>
            <a:r>
              <a:rPr lang="zh-CN" altLang="en-US" dirty="0"/>
              <a:t>世纪太阳城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CC6D6D6-0B12-6104-0757-29EBF48A80C2}"/>
              </a:ext>
            </a:extLst>
          </p:cNvPr>
          <p:cNvSpPr txBox="1"/>
          <p:nvPr/>
        </p:nvSpPr>
        <p:spPr>
          <a:xfrm>
            <a:off x="4369195" y="53255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坐落于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50B9BC9-9DCB-0D19-334D-8B43EFEDD0E5}"/>
              </a:ext>
            </a:extLst>
          </p:cNvPr>
          <p:cNvSpPr txBox="1"/>
          <p:nvPr/>
        </p:nvSpPr>
        <p:spPr>
          <a:xfrm>
            <a:off x="1398444" y="4781198"/>
            <a:ext cx="92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三元组：</a:t>
            </a:r>
            <a:endParaRPr lang="en-US" altLang="zh-CN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5D1C16-9D38-3F9F-391E-90BE1674A42E}"/>
              </a:ext>
            </a:extLst>
          </p:cNvPr>
          <p:cNvSpPr txBox="1"/>
          <p:nvPr/>
        </p:nvSpPr>
        <p:spPr>
          <a:xfrm>
            <a:off x="1238918" y="1729354"/>
            <a:ext cx="163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融合多源数据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431264226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20" grpId="0"/>
      <p:bldP spid="21" grpId="0"/>
      <p:bldP spid="22" grpId="0"/>
      <p:bldP spid="23" grpId="0" animBg="1"/>
      <p:bldP spid="24" grpId="0"/>
      <p:bldP spid="25" grpId="0"/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2122163" y="2348556"/>
            <a:ext cx="5772155" cy="2233913"/>
            <a:chOff x="1549246" y="2331574"/>
            <a:chExt cx="5772155" cy="22339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1549246" y="3167389"/>
              <a:ext cx="1830406" cy="523220"/>
              <a:chOff x="1104898" y="1549242"/>
              <a:chExt cx="1830406" cy="523220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1463658" y="1549242"/>
                <a:ext cx="14716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 </a:t>
                </a:r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122D93-9830-4131-886A-16CBB3F17B29}"/>
                </a:ext>
              </a:extLst>
            </p:cNvPr>
            <p:cNvSpPr txBox="1"/>
            <p:nvPr/>
          </p:nvSpPr>
          <p:spPr>
            <a:xfrm>
              <a:off x="4426209" y="4103822"/>
              <a:ext cx="2895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4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E02492D-66B2-4D59-9B1D-A1740FF47339}"/>
                </a:ext>
              </a:extLst>
            </p:cNvPr>
            <p:cNvSpPr txBox="1"/>
            <p:nvPr/>
          </p:nvSpPr>
          <p:spPr>
            <a:xfrm>
              <a:off x="4426209" y="3156602"/>
              <a:ext cx="227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模型设计思路</a:t>
              </a:r>
              <a:endParaRPr lang="en-US" altLang="zh-CN" sz="24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E55FCD-9D03-48E3-AEA1-5A12479574C3}"/>
                </a:ext>
              </a:extLst>
            </p:cNvPr>
            <p:cNvSpPr txBox="1"/>
            <p:nvPr/>
          </p:nvSpPr>
          <p:spPr>
            <a:xfrm>
              <a:off x="4426210" y="2361234"/>
              <a:ext cx="236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8932917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20639"/>
            <a:ext cx="230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多源数据建模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1863DB-B8B5-F25F-EB7A-D7129CE9E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082"/>
          <a:stretch/>
        </p:blipFill>
        <p:spPr>
          <a:xfrm>
            <a:off x="2998151" y="1809089"/>
            <a:ext cx="4281049" cy="3289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D324FB-AEB0-867D-E846-35E12054C2E6}"/>
              </a:ext>
            </a:extLst>
          </p:cNvPr>
          <p:cNvSpPr txBox="1"/>
          <p:nvPr/>
        </p:nvSpPr>
        <p:spPr>
          <a:xfrm>
            <a:off x="1245175" y="2366762"/>
            <a:ext cx="1056700" cy="2633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区域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商圈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en-US" altLang="zh-CN" sz="1700" dirty="0">
                <a:solidFill>
                  <a:srgbClr val="0070C0"/>
                </a:solidFill>
              </a:rPr>
              <a:t>POI</a:t>
            </a:r>
          </a:p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品牌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zh-CN" altLang="en-US" sz="1700">
                <a:solidFill>
                  <a:srgbClr val="0070C0"/>
                </a:solidFill>
              </a:rPr>
              <a:t>品牌区域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轨迹数据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签到数据</a:t>
            </a:r>
            <a:endParaRPr lang="en-US" altLang="zh-CN" sz="1700" dirty="0">
              <a:solidFill>
                <a:srgbClr val="0070C0"/>
              </a:solidFill>
            </a:endParaRPr>
          </a:p>
          <a:p>
            <a:pPr algn="r">
              <a:lnSpc>
                <a:spcPts val="2500"/>
              </a:lnSpc>
            </a:pPr>
            <a:r>
              <a:rPr lang="zh-CN" altLang="en-US" sz="1700" dirty="0">
                <a:solidFill>
                  <a:srgbClr val="0070C0"/>
                </a:solidFill>
              </a:rPr>
              <a:t>点击数据</a:t>
            </a:r>
            <a:endParaRPr lang="en-US" altLang="zh-CN" sz="1700" dirty="0">
              <a:solidFill>
                <a:srgbClr val="0070C0"/>
              </a:solidFill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907B48C-D538-C8D8-9EE9-28EA7F56E64B}"/>
              </a:ext>
            </a:extLst>
          </p:cNvPr>
          <p:cNvGrpSpPr/>
          <p:nvPr/>
        </p:nvGrpSpPr>
        <p:grpSpPr>
          <a:xfrm>
            <a:off x="2340000" y="2594732"/>
            <a:ext cx="850438" cy="2211905"/>
            <a:chOff x="673624" y="2692800"/>
            <a:chExt cx="1422414" cy="2211905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749BC91-C619-112B-16D7-A988808304D1}"/>
                </a:ext>
              </a:extLst>
            </p:cNvPr>
            <p:cNvCxnSpPr>
              <a:cxnSpLocks/>
            </p:cNvCxnSpPr>
            <p:nvPr/>
          </p:nvCxnSpPr>
          <p:spPr>
            <a:xfrm>
              <a:off x="673624" y="2692800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6DFE3EE-3E16-C255-564E-227E9DD8C9E4}"/>
                </a:ext>
              </a:extLst>
            </p:cNvPr>
            <p:cNvCxnSpPr>
              <a:cxnSpLocks/>
            </p:cNvCxnSpPr>
            <p:nvPr/>
          </p:nvCxnSpPr>
          <p:spPr>
            <a:xfrm>
              <a:off x="673624" y="3018000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700B46A-FD3C-C8B1-7CB9-4E5BAC42A0E3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6" y="3325505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36419F9-9811-5864-13A8-78A58D95303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6" y="3650705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615A1534-D4FE-CB24-240F-99300B0484A4}"/>
                </a:ext>
              </a:extLst>
            </p:cNvPr>
            <p:cNvCxnSpPr>
              <a:cxnSpLocks/>
            </p:cNvCxnSpPr>
            <p:nvPr/>
          </p:nvCxnSpPr>
          <p:spPr>
            <a:xfrm>
              <a:off x="711734" y="3946800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875BBA9-E02B-B1A7-DAB5-7122303F840B}"/>
                </a:ext>
              </a:extLst>
            </p:cNvPr>
            <p:cNvCxnSpPr>
              <a:cxnSpLocks/>
            </p:cNvCxnSpPr>
            <p:nvPr/>
          </p:nvCxnSpPr>
          <p:spPr>
            <a:xfrm>
              <a:off x="711734" y="4272000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0668D9F-AAB2-A309-1BD7-076C7C134C1F}"/>
                </a:ext>
              </a:extLst>
            </p:cNvPr>
            <p:cNvCxnSpPr>
              <a:cxnSpLocks/>
            </p:cNvCxnSpPr>
            <p:nvPr/>
          </p:nvCxnSpPr>
          <p:spPr>
            <a:xfrm>
              <a:off x="719866" y="4579505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E269859-7B80-D72F-71E2-B7BF7D211964}"/>
                </a:ext>
              </a:extLst>
            </p:cNvPr>
            <p:cNvCxnSpPr>
              <a:cxnSpLocks/>
            </p:cNvCxnSpPr>
            <p:nvPr/>
          </p:nvCxnSpPr>
          <p:spPr>
            <a:xfrm>
              <a:off x="719866" y="4904705"/>
              <a:ext cx="13761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2942443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组会字体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16944</TotalTime>
  <Words>1007</Words>
  <Application>Microsoft Office PowerPoint</Application>
  <PresentationFormat>全屏显示(4:3)</PresentationFormat>
  <Paragraphs>263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-apple-system</vt:lpstr>
      <vt:lpstr>等线</vt:lpstr>
      <vt:lpstr>黑体</vt:lpstr>
      <vt:lpstr>思源黑体 CN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张皓翔</dc:creator>
  <cp:lastModifiedBy>Zhang HaoXiang</cp:lastModifiedBy>
  <cp:revision>1939</cp:revision>
  <dcterms:created xsi:type="dcterms:W3CDTF">2021-05-16T02:35:10Z</dcterms:created>
  <dcterms:modified xsi:type="dcterms:W3CDTF">2022-07-08T07:57:14Z</dcterms:modified>
</cp:coreProperties>
</file>